
<file path=[Content_Types].xml><?xml version="1.0" encoding="utf-8"?>
<Types xmlns="http://schemas.openxmlformats.org/package/2006/content-types">
  <Default Extension="emf" ContentType="image/x-emf"/>
  <Default Extension="gif" ContentType="image/gif"/>
  <Default Extension="jfif" ContentType="image/pn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4"/>
  </p:sldMasterIdLst>
  <p:notesMasterIdLst>
    <p:notesMasterId r:id="rId47"/>
  </p:notesMasterIdLst>
  <p:handoutMasterIdLst>
    <p:handoutMasterId r:id="rId48"/>
  </p:handoutMasterIdLst>
  <p:sldIdLst>
    <p:sldId id="274" r:id="rId5"/>
    <p:sldId id="288" r:id="rId6"/>
    <p:sldId id="276" r:id="rId7"/>
    <p:sldId id="551" r:id="rId8"/>
    <p:sldId id="552" r:id="rId9"/>
    <p:sldId id="553" r:id="rId10"/>
    <p:sldId id="554" r:id="rId11"/>
    <p:sldId id="555" r:id="rId12"/>
    <p:sldId id="556" r:id="rId13"/>
    <p:sldId id="557" r:id="rId14"/>
    <p:sldId id="558" r:id="rId15"/>
    <p:sldId id="559" r:id="rId16"/>
    <p:sldId id="560" r:id="rId17"/>
    <p:sldId id="561" r:id="rId18"/>
    <p:sldId id="562" r:id="rId19"/>
    <p:sldId id="563" r:id="rId20"/>
    <p:sldId id="564" r:id="rId21"/>
    <p:sldId id="565" r:id="rId22"/>
    <p:sldId id="566" r:id="rId23"/>
    <p:sldId id="583" r:id="rId24"/>
    <p:sldId id="567" r:id="rId25"/>
    <p:sldId id="568" r:id="rId26"/>
    <p:sldId id="569" r:id="rId27"/>
    <p:sldId id="570" r:id="rId28"/>
    <p:sldId id="571" r:id="rId29"/>
    <p:sldId id="572" r:id="rId30"/>
    <p:sldId id="573" r:id="rId31"/>
    <p:sldId id="574" r:id="rId32"/>
    <p:sldId id="575" r:id="rId33"/>
    <p:sldId id="576" r:id="rId34"/>
    <p:sldId id="577" r:id="rId35"/>
    <p:sldId id="578" r:id="rId36"/>
    <p:sldId id="579" r:id="rId37"/>
    <p:sldId id="580" r:id="rId38"/>
    <p:sldId id="584" r:id="rId39"/>
    <p:sldId id="581" r:id="rId40"/>
    <p:sldId id="582" r:id="rId41"/>
    <p:sldId id="349" r:id="rId42"/>
    <p:sldId id="401" r:id="rId43"/>
    <p:sldId id="306" r:id="rId44"/>
    <p:sldId id="259" r:id="rId45"/>
    <p:sldId id="40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274"/>
            <p14:sldId id="288"/>
            <p14:sldId id="276"/>
          </p14:sldIdLst>
        </p14:section>
        <p14:section name="Main Content" id="{BC8232F8-373D-484D-BFAD-D568FB9CC003}">
          <p14:sldIdLst>
            <p14:sldId id="551"/>
            <p14:sldId id="552"/>
            <p14:sldId id="553"/>
            <p14:sldId id="554"/>
            <p14:sldId id="555"/>
            <p14:sldId id="556"/>
            <p14:sldId id="557"/>
            <p14:sldId id="558"/>
            <p14:sldId id="559"/>
            <p14:sldId id="560"/>
            <p14:sldId id="561"/>
            <p14:sldId id="562"/>
            <p14:sldId id="563"/>
            <p14:sldId id="564"/>
            <p14:sldId id="565"/>
            <p14:sldId id="566"/>
            <p14:sldId id="583"/>
            <p14:sldId id="567"/>
            <p14:sldId id="568"/>
            <p14:sldId id="569"/>
            <p14:sldId id="570"/>
            <p14:sldId id="571"/>
            <p14:sldId id="572"/>
            <p14:sldId id="573"/>
            <p14:sldId id="574"/>
            <p14:sldId id="575"/>
            <p14:sldId id="576"/>
            <p14:sldId id="577"/>
            <p14:sldId id="578"/>
            <p14:sldId id="579"/>
            <p14:sldId id="580"/>
            <p14:sldId id="584"/>
            <p14:sldId id="581"/>
            <p14:sldId id="582"/>
          </p14:sldIdLst>
        </p14:section>
        <p14:section name="Conclusion" id="{10E03AB1-9AA8-4E86-9A64-D741901E50A2}">
          <p14:sldIdLst>
            <p14:sldId id="349"/>
            <p14:sldId id="401"/>
            <p14:sldId id="306"/>
            <p14:sldId id="259"/>
            <p14:sldId id="405"/>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A40D"/>
    <a:srgbClr val="464646"/>
    <a:srgbClr val="DBBD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82D178-B6EA-F8F2-AECF-C3AF6587649D}" v="6" dt="2021-01-08T13:48:38.099"/>
    <p1510:client id="{ACC232DE-2511-49A3-B33B-FD78A94CD8E3}" v="22" dt="2019-12-04T16:40:36.347"/>
    <p1510:client id="{FE827949-AB3A-AE8D-11CA-B3C2781E67B2}" v="2" dt="2020-10-19T13:34:30.129"/>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82" d="100"/>
          <a:sy n="82" d="100"/>
        </p:scale>
        <p:origin x="710" y="58"/>
      </p:cViewPr>
      <p:guideLst>
        <p:guide orient="horz" pos="2184"/>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8C5644-1F25-421A-9B5B-DBDC3BD0FE5A}" type="doc">
      <dgm:prSet loTypeId="urn:microsoft.com/office/officeart/2011/layout/TabList" loCatId="list" qsTypeId="urn:microsoft.com/office/officeart/2005/8/quickstyle/simple1" qsCatId="simple" csTypeId="urn:microsoft.com/office/officeart/2005/8/colors/accent1_2" csCatId="accent1" phldr="1"/>
      <dgm:spPr/>
    </dgm:pt>
    <dgm:pt modelId="{18E3FA44-4751-4ADF-B000-C4FE0FA51A15}">
      <dgm:prSet phldrT="[Text]" custT="1"/>
      <dgm:spPr/>
      <dgm:t>
        <a:bodyPr/>
        <a:lstStyle/>
        <a:p>
          <a:r>
            <a:rPr lang="en-US" sz="1800" b="1" dirty="0">
              <a:solidFill>
                <a:srgbClr val="002060"/>
              </a:solidFill>
            </a:rPr>
            <a:t>Practices</a:t>
          </a:r>
        </a:p>
      </dgm:t>
    </dgm:pt>
    <dgm:pt modelId="{8CE76E17-2670-4CAD-A72C-6E085C478435}" type="parTrans" cxnId="{3762F335-E105-41E7-A3A3-DDE0DC9E1C33}">
      <dgm:prSet/>
      <dgm:spPr/>
      <dgm:t>
        <a:bodyPr/>
        <a:lstStyle/>
        <a:p>
          <a:endParaRPr lang="en-US"/>
        </a:p>
      </dgm:t>
    </dgm:pt>
    <dgm:pt modelId="{90173FAB-2B8F-4584-9C9B-DE3C486DC810}" type="sibTrans" cxnId="{3762F335-E105-41E7-A3A3-DDE0DC9E1C33}">
      <dgm:prSet/>
      <dgm:spPr/>
      <dgm:t>
        <a:bodyPr/>
        <a:lstStyle/>
        <a:p>
          <a:endParaRPr lang="en-US"/>
        </a:p>
      </dgm:t>
    </dgm:pt>
    <dgm:pt modelId="{83406955-487E-4D19-BB4E-1A1B7D5E68E8}">
      <dgm:prSet phldrT="[Text]" custT="1"/>
      <dgm:spPr/>
      <dgm:t>
        <a:bodyPr/>
        <a:lstStyle/>
        <a:p>
          <a:r>
            <a:rPr lang="en-US" sz="1800" b="1" dirty="0">
              <a:solidFill>
                <a:srgbClr val="002060"/>
              </a:solidFill>
            </a:rPr>
            <a:t>Principles</a:t>
          </a:r>
        </a:p>
      </dgm:t>
    </dgm:pt>
    <dgm:pt modelId="{B2F5E92B-96BC-46DE-9FBE-13F5906CBE59}" type="parTrans" cxnId="{04FD717C-4E95-40DB-8FF5-1D1856B78B74}">
      <dgm:prSet/>
      <dgm:spPr/>
      <dgm:t>
        <a:bodyPr/>
        <a:lstStyle/>
        <a:p>
          <a:endParaRPr lang="en-US"/>
        </a:p>
      </dgm:t>
    </dgm:pt>
    <dgm:pt modelId="{CB06CDA5-E1EF-426C-8F64-B21B9350648B}" type="sibTrans" cxnId="{04FD717C-4E95-40DB-8FF5-1D1856B78B74}">
      <dgm:prSet/>
      <dgm:spPr/>
      <dgm:t>
        <a:bodyPr/>
        <a:lstStyle/>
        <a:p>
          <a:endParaRPr lang="en-US"/>
        </a:p>
      </dgm:t>
    </dgm:pt>
    <dgm:pt modelId="{460F5FE7-E101-4521-92F6-7EC4559DF57F}">
      <dgm:prSet phldrT="[Text]" custT="1"/>
      <dgm:spPr/>
      <dgm:t>
        <a:bodyPr/>
        <a:lstStyle/>
        <a:p>
          <a:r>
            <a:rPr lang="en-US" sz="1800" b="1" dirty="0">
              <a:solidFill>
                <a:srgbClr val="002060"/>
              </a:solidFill>
            </a:rPr>
            <a:t>Values</a:t>
          </a:r>
        </a:p>
      </dgm:t>
    </dgm:pt>
    <dgm:pt modelId="{736F823C-FC7A-4729-9FDE-001639F51C49}" type="parTrans" cxnId="{630BE105-45AD-41D4-85D8-006C2C8D1E64}">
      <dgm:prSet/>
      <dgm:spPr/>
      <dgm:t>
        <a:bodyPr/>
        <a:lstStyle/>
        <a:p>
          <a:endParaRPr lang="en-US"/>
        </a:p>
      </dgm:t>
    </dgm:pt>
    <dgm:pt modelId="{B58B43F5-2639-49F5-9063-709591F58E17}" type="sibTrans" cxnId="{630BE105-45AD-41D4-85D8-006C2C8D1E64}">
      <dgm:prSet/>
      <dgm:spPr/>
      <dgm:t>
        <a:bodyPr/>
        <a:lstStyle/>
        <a:p>
          <a:endParaRPr lang="en-US"/>
        </a:p>
      </dgm:t>
    </dgm:pt>
    <dgm:pt modelId="{E2E037C0-7DB4-45D9-87AA-870E343CB03B}" type="pres">
      <dgm:prSet presAssocID="{0C8C5644-1F25-421A-9B5B-DBDC3BD0FE5A}" presName="Name0" presStyleCnt="0">
        <dgm:presLayoutVars>
          <dgm:chMax/>
          <dgm:chPref val="3"/>
          <dgm:dir/>
          <dgm:animOne val="branch"/>
          <dgm:animLvl val="lvl"/>
        </dgm:presLayoutVars>
      </dgm:prSet>
      <dgm:spPr/>
    </dgm:pt>
    <dgm:pt modelId="{FA627220-ED69-42F1-AE24-75D7FA31E040}" type="pres">
      <dgm:prSet presAssocID="{18E3FA44-4751-4ADF-B000-C4FE0FA51A15}" presName="composite" presStyleCnt="0"/>
      <dgm:spPr/>
    </dgm:pt>
    <dgm:pt modelId="{920D4FF2-97C8-4AC3-BD4B-1D02F7C7C0E8}" type="pres">
      <dgm:prSet presAssocID="{18E3FA44-4751-4ADF-B000-C4FE0FA51A15}" presName="FirstChild" presStyleLbl="revTx" presStyleIdx="0" presStyleCnt="3">
        <dgm:presLayoutVars>
          <dgm:chMax val="0"/>
          <dgm:chPref val="0"/>
          <dgm:bulletEnabled val="1"/>
        </dgm:presLayoutVars>
      </dgm:prSet>
      <dgm:spPr/>
    </dgm:pt>
    <dgm:pt modelId="{C556B11C-4E20-4D44-8E9D-02EA3796AE23}" type="pres">
      <dgm:prSet presAssocID="{18E3FA44-4751-4ADF-B000-C4FE0FA51A15}" presName="Parent" presStyleLbl="alignNode1" presStyleIdx="0" presStyleCnt="3" custScaleX="123644">
        <dgm:presLayoutVars>
          <dgm:chMax val="3"/>
          <dgm:chPref val="3"/>
          <dgm:bulletEnabled val="1"/>
        </dgm:presLayoutVars>
      </dgm:prSet>
      <dgm:spPr/>
    </dgm:pt>
    <dgm:pt modelId="{28A381EF-66EA-47CA-87C1-C7E156FA4DC5}" type="pres">
      <dgm:prSet presAssocID="{18E3FA44-4751-4ADF-B000-C4FE0FA51A15}" presName="Accent" presStyleLbl="parChTrans1D1" presStyleIdx="0" presStyleCnt="3"/>
      <dgm:spPr/>
    </dgm:pt>
    <dgm:pt modelId="{E54DB420-7753-4EDA-8613-9FDBEFCEB9B7}" type="pres">
      <dgm:prSet presAssocID="{90173FAB-2B8F-4584-9C9B-DE3C486DC810}" presName="sibTrans" presStyleCnt="0"/>
      <dgm:spPr/>
    </dgm:pt>
    <dgm:pt modelId="{A884D74A-977A-47F6-85A5-01989C55D110}" type="pres">
      <dgm:prSet presAssocID="{83406955-487E-4D19-BB4E-1A1B7D5E68E8}" presName="composite" presStyleCnt="0"/>
      <dgm:spPr/>
    </dgm:pt>
    <dgm:pt modelId="{63B565F2-B79B-4CEE-BF99-CEDDFAA7D490}" type="pres">
      <dgm:prSet presAssocID="{83406955-487E-4D19-BB4E-1A1B7D5E68E8}" presName="FirstChild" presStyleLbl="revTx" presStyleIdx="1" presStyleCnt="3">
        <dgm:presLayoutVars>
          <dgm:chMax val="0"/>
          <dgm:chPref val="0"/>
          <dgm:bulletEnabled val="1"/>
        </dgm:presLayoutVars>
      </dgm:prSet>
      <dgm:spPr/>
    </dgm:pt>
    <dgm:pt modelId="{E3D3BABC-5F2F-4D3D-800D-7976FDDB353A}" type="pres">
      <dgm:prSet presAssocID="{83406955-487E-4D19-BB4E-1A1B7D5E68E8}" presName="Parent" presStyleLbl="alignNode1" presStyleIdx="1" presStyleCnt="3" custScaleX="123644">
        <dgm:presLayoutVars>
          <dgm:chMax val="3"/>
          <dgm:chPref val="3"/>
          <dgm:bulletEnabled val="1"/>
        </dgm:presLayoutVars>
      </dgm:prSet>
      <dgm:spPr/>
    </dgm:pt>
    <dgm:pt modelId="{0327CD02-E1F9-4E7C-8E58-8428897A4B6C}" type="pres">
      <dgm:prSet presAssocID="{83406955-487E-4D19-BB4E-1A1B7D5E68E8}" presName="Accent" presStyleLbl="parChTrans1D1" presStyleIdx="1" presStyleCnt="3"/>
      <dgm:spPr/>
    </dgm:pt>
    <dgm:pt modelId="{33A53690-4509-4816-AFBC-7AE06D0BE834}" type="pres">
      <dgm:prSet presAssocID="{CB06CDA5-E1EF-426C-8F64-B21B9350648B}" presName="sibTrans" presStyleCnt="0"/>
      <dgm:spPr/>
    </dgm:pt>
    <dgm:pt modelId="{385578C3-DA1B-4AA7-AA4B-AC14EF19DCC4}" type="pres">
      <dgm:prSet presAssocID="{460F5FE7-E101-4521-92F6-7EC4559DF57F}" presName="composite" presStyleCnt="0"/>
      <dgm:spPr/>
    </dgm:pt>
    <dgm:pt modelId="{A27B4077-44EC-4A64-9CFE-7EC608B7401B}" type="pres">
      <dgm:prSet presAssocID="{460F5FE7-E101-4521-92F6-7EC4559DF57F}" presName="FirstChild" presStyleLbl="revTx" presStyleIdx="2" presStyleCnt="3">
        <dgm:presLayoutVars>
          <dgm:chMax val="0"/>
          <dgm:chPref val="0"/>
          <dgm:bulletEnabled val="1"/>
        </dgm:presLayoutVars>
      </dgm:prSet>
      <dgm:spPr/>
    </dgm:pt>
    <dgm:pt modelId="{758B46D3-9F2C-47D4-AD63-0AB69061AD55}" type="pres">
      <dgm:prSet presAssocID="{460F5FE7-E101-4521-92F6-7EC4559DF57F}" presName="Parent" presStyleLbl="alignNode1" presStyleIdx="2" presStyleCnt="3" custScaleX="123644">
        <dgm:presLayoutVars>
          <dgm:chMax val="3"/>
          <dgm:chPref val="3"/>
          <dgm:bulletEnabled val="1"/>
        </dgm:presLayoutVars>
      </dgm:prSet>
      <dgm:spPr/>
    </dgm:pt>
    <dgm:pt modelId="{C0E3837F-ECA9-4A5A-B98C-F9573178DD84}" type="pres">
      <dgm:prSet presAssocID="{460F5FE7-E101-4521-92F6-7EC4559DF57F}" presName="Accent" presStyleLbl="parChTrans1D1" presStyleIdx="2" presStyleCnt="3"/>
      <dgm:spPr/>
    </dgm:pt>
  </dgm:ptLst>
  <dgm:cxnLst>
    <dgm:cxn modelId="{630BE105-45AD-41D4-85D8-006C2C8D1E64}" srcId="{0C8C5644-1F25-421A-9B5B-DBDC3BD0FE5A}" destId="{460F5FE7-E101-4521-92F6-7EC4559DF57F}" srcOrd="2" destOrd="0" parTransId="{736F823C-FC7A-4729-9FDE-001639F51C49}" sibTransId="{B58B43F5-2639-49F5-9063-709591F58E17}"/>
    <dgm:cxn modelId="{3762F335-E105-41E7-A3A3-DDE0DC9E1C33}" srcId="{0C8C5644-1F25-421A-9B5B-DBDC3BD0FE5A}" destId="{18E3FA44-4751-4ADF-B000-C4FE0FA51A15}" srcOrd="0" destOrd="0" parTransId="{8CE76E17-2670-4CAD-A72C-6E085C478435}" sibTransId="{90173FAB-2B8F-4584-9C9B-DE3C486DC810}"/>
    <dgm:cxn modelId="{12AC4453-BDE5-489C-8736-0E5B8AFF8805}" type="presOf" srcId="{83406955-487E-4D19-BB4E-1A1B7D5E68E8}" destId="{E3D3BABC-5F2F-4D3D-800D-7976FDDB353A}" srcOrd="0" destOrd="0" presId="urn:microsoft.com/office/officeart/2011/layout/TabList"/>
    <dgm:cxn modelId="{04FD717C-4E95-40DB-8FF5-1D1856B78B74}" srcId="{0C8C5644-1F25-421A-9B5B-DBDC3BD0FE5A}" destId="{83406955-487E-4D19-BB4E-1A1B7D5E68E8}" srcOrd="1" destOrd="0" parTransId="{B2F5E92B-96BC-46DE-9FBE-13F5906CBE59}" sibTransId="{CB06CDA5-E1EF-426C-8F64-B21B9350648B}"/>
    <dgm:cxn modelId="{376C77A9-B451-4DDA-B31A-DF24502F6AA1}" type="presOf" srcId="{0C8C5644-1F25-421A-9B5B-DBDC3BD0FE5A}" destId="{E2E037C0-7DB4-45D9-87AA-870E343CB03B}" srcOrd="0" destOrd="0" presId="urn:microsoft.com/office/officeart/2011/layout/TabList"/>
    <dgm:cxn modelId="{384680AB-AECB-4DCD-9477-0C6FADF86556}" type="presOf" srcId="{18E3FA44-4751-4ADF-B000-C4FE0FA51A15}" destId="{C556B11C-4E20-4D44-8E9D-02EA3796AE23}" srcOrd="0" destOrd="0" presId="urn:microsoft.com/office/officeart/2011/layout/TabList"/>
    <dgm:cxn modelId="{198014B1-5454-478D-BFB2-FEE4C8442089}" type="presOf" srcId="{460F5FE7-E101-4521-92F6-7EC4559DF57F}" destId="{758B46D3-9F2C-47D4-AD63-0AB69061AD55}" srcOrd="0" destOrd="0" presId="urn:microsoft.com/office/officeart/2011/layout/TabList"/>
    <dgm:cxn modelId="{57D05BF2-88E2-4DE2-965F-F0F815CD767A}" type="presParOf" srcId="{E2E037C0-7DB4-45D9-87AA-870E343CB03B}" destId="{FA627220-ED69-42F1-AE24-75D7FA31E040}" srcOrd="0" destOrd="0" presId="urn:microsoft.com/office/officeart/2011/layout/TabList"/>
    <dgm:cxn modelId="{FEC0E757-FC82-422A-AF35-AEF82EBE43E3}" type="presParOf" srcId="{FA627220-ED69-42F1-AE24-75D7FA31E040}" destId="{920D4FF2-97C8-4AC3-BD4B-1D02F7C7C0E8}" srcOrd="0" destOrd="0" presId="urn:microsoft.com/office/officeart/2011/layout/TabList"/>
    <dgm:cxn modelId="{13F82E82-018B-44F7-B061-364EBC78BF6E}" type="presParOf" srcId="{FA627220-ED69-42F1-AE24-75D7FA31E040}" destId="{C556B11C-4E20-4D44-8E9D-02EA3796AE23}" srcOrd="1" destOrd="0" presId="urn:microsoft.com/office/officeart/2011/layout/TabList"/>
    <dgm:cxn modelId="{2D733C34-987D-45BA-9800-11A587B2AE77}" type="presParOf" srcId="{FA627220-ED69-42F1-AE24-75D7FA31E040}" destId="{28A381EF-66EA-47CA-87C1-C7E156FA4DC5}" srcOrd="2" destOrd="0" presId="urn:microsoft.com/office/officeart/2011/layout/TabList"/>
    <dgm:cxn modelId="{676D8FF6-6D79-43D9-8543-7C8452DF0206}" type="presParOf" srcId="{E2E037C0-7DB4-45D9-87AA-870E343CB03B}" destId="{E54DB420-7753-4EDA-8613-9FDBEFCEB9B7}" srcOrd="1" destOrd="0" presId="urn:microsoft.com/office/officeart/2011/layout/TabList"/>
    <dgm:cxn modelId="{DAB0F24E-B958-4685-A2F1-2C11AB1B9F6E}" type="presParOf" srcId="{E2E037C0-7DB4-45D9-87AA-870E343CB03B}" destId="{A884D74A-977A-47F6-85A5-01989C55D110}" srcOrd="2" destOrd="0" presId="urn:microsoft.com/office/officeart/2011/layout/TabList"/>
    <dgm:cxn modelId="{E04F1F43-E841-4AFE-9646-D8A9A32120D3}" type="presParOf" srcId="{A884D74A-977A-47F6-85A5-01989C55D110}" destId="{63B565F2-B79B-4CEE-BF99-CEDDFAA7D490}" srcOrd="0" destOrd="0" presId="urn:microsoft.com/office/officeart/2011/layout/TabList"/>
    <dgm:cxn modelId="{689DDB62-CA8D-4F23-928A-666D1F844BE1}" type="presParOf" srcId="{A884D74A-977A-47F6-85A5-01989C55D110}" destId="{E3D3BABC-5F2F-4D3D-800D-7976FDDB353A}" srcOrd="1" destOrd="0" presId="urn:microsoft.com/office/officeart/2011/layout/TabList"/>
    <dgm:cxn modelId="{D5D0E5EC-C27C-4E9C-90F1-7645640C04C1}" type="presParOf" srcId="{A884D74A-977A-47F6-85A5-01989C55D110}" destId="{0327CD02-E1F9-4E7C-8E58-8428897A4B6C}" srcOrd="2" destOrd="0" presId="urn:microsoft.com/office/officeart/2011/layout/TabList"/>
    <dgm:cxn modelId="{1AC57CC2-CC79-4EBE-B228-E4B1F5448C45}" type="presParOf" srcId="{E2E037C0-7DB4-45D9-87AA-870E343CB03B}" destId="{33A53690-4509-4816-AFBC-7AE06D0BE834}" srcOrd="3" destOrd="0" presId="urn:microsoft.com/office/officeart/2011/layout/TabList"/>
    <dgm:cxn modelId="{58067F93-0BA9-48D8-A1B7-FE858CB254DD}" type="presParOf" srcId="{E2E037C0-7DB4-45D9-87AA-870E343CB03B}" destId="{385578C3-DA1B-4AA7-AA4B-AC14EF19DCC4}" srcOrd="4" destOrd="0" presId="urn:microsoft.com/office/officeart/2011/layout/TabList"/>
    <dgm:cxn modelId="{E5065913-FAB9-43ED-A8BB-DC8EC256BF31}" type="presParOf" srcId="{385578C3-DA1B-4AA7-AA4B-AC14EF19DCC4}" destId="{A27B4077-44EC-4A64-9CFE-7EC608B7401B}" srcOrd="0" destOrd="0" presId="urn:microsoft.com/office/officeart/2011/layout/TabList"/>
    <dgm:cxn modelId="{B7DC585C-CB10-4138-88CB-39C72558ECA7}" type="presParOf" srcId="{385578C3-DA1B-4AA7-AA4B-AC14EF19DCC4}" destId="{758B46D3-9F2C-47D4-AD63-0AB69061AD55}" srcOrd="1" destOrd="0" presId="urn:microsoft.com/office/officeart/2011/layout/TabList"/>
    <dgm:cxn modelId="{F6D15E1A-FDEF-4F9A-8E39-BED792B9AE47}" type="presParOf" srcId="{385578C3-DA1B-4AA7-AA4B-AC14EF19DCC4}" destId="{C0E3837F-ECA9-4A5A-B98C-F9573178DD84}"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EB603C-F235-4900-94EE-C5AFF19BF3AC}" type="doc">
      <dgm:prSet loTypeId="urn:microsoft.com/office/officeart/2005/8/layout/pyramid1" loCatId="pyramid" qsTypeId="urn:microsoft.com/office/officeart/2005/8/quickstyle/3d2" qsCatId="3D" csTypeId="urn:microsoft.com/office/officeart/2005/8/colors/accent1_2" csCatId="accent1" phldr="1"/>
      <dgm:spPr/>
      <dgm:t>
        <a:bodyPr/>
        <a:lstStyle/>
        <a:p>
          <a:endParaRPr lang="en-US"/>
        </a:p>
      </dgm:t>
    </dgm:pt>
    <dgm:pt modelId="{75E436B8-66C7-488C-8D26-FE7FADB9CBFD}">
      <dgm:prSet phldrT="[Text]"/>
      <dgm:spPr/>
      <dgm:t>
        <a:bodyPr/>
        <a:lstStyle/>
        <a:p>
          <a:endParaRPr lang="en-US" b="1" dirty="0"/>
        </a:p>
        <a:p>
          <a:endParaRPr lang="en-US" b="1" dirty="0"/>
        </a:p>
        <a:p>
          <a:endParaRPr lang="en-US" b="1" dirty="0"/>
        </a:p>
        <a:p>
          <a:r>
            <a:rPr lang="en-US" b="1" dirty="0"/>
            <a:t>Daily Stand Ups</a:t>
          </a:r>
        </a:p>
        <a:p>
          <a:r>
            <a:rPr lang="en-US" b="1" dirty="0"/>
            <a:t>Hopes</a:t>
          </a:r>
          <a:r>
            <a:rPr lang="bg-BG" b="1" dirty="0"/>
            <a:t> </a:t>
          </a:r>
          <a:r>
            <a:rPr lang="en-US" b="1" dirty="0"/>
            <a:t>&amp;</a:t>
          </a:r>
          <a:r>
            <a:rPr lang="bg-BG" b="1" dirty="0"/>
            <a:t> </a:t>
          </a:r>
          <a:r>
            <a:rPr lang="en-US" b="1" dirty="0"/>
            <a:t>Fears</a:t>
          </a:r>
        </a:p>
        <a:p>
          <a:r>
            <a:rPr lang="en-US" b="1" dirty="0"/>
            <a:t>Retrospectives, Showcase,</a:t>
          </a:r>
          <a:br>
            <a:rPr lang="en-US" b="1" dirty="0"/>
          </a:br>
          <a:r>
            <a:rPr lang="en-US" b="1" dirty="0"/>
            <a:t>Poker Planning, Automated Testing, </a:t>
          </a:r>
        </a:p>
        <a:p>
          <a:r>
            <a:rPr lang="en-US" b="1" dirty="0"/>
            <a:t>Wall of Work, Social Contract and many others.</a:t>
          </a:r>
        </a:p>
        <a:p>
          <a:endParaRPr lang="en-US" b="1" dirty="0"/>
        </a:p>
      </dgm:t>
    </dgm:pt>
    <dgm:pt modelId="{97F0F6B9-ED81-48A4-9771-7AA30F0D8892}" type="parTrans" cxnId="{95F07C8F-E82E-4BF1-B3AC-6B2624DE147E}">
      <dgm:prSet/>
      <dgm:spPr/>
      <dgm:t>
        <a:bodyPr/>
        <a:lstStyle/>
        <a:p>
          <a:endParaRPr lang="en-US"/>
        </a:p>
      </dgm:t>
    </dgm:pt>
    <dgm:pt modelId="{FE25EE23-E684-4746-A4BC-DB05733F73A3}" type="sibTrans" cxnId="{95F07C8F-E82E-4BF1-B3AC-6B2624DE147E}">
      <dgm:prSet/>
      <dgm:spPr/>
      <dgm:t>
        <a:bodyPr/>
        <a:lstStyle/>
        <a:p>
          <a:endParaRPr lang="en-US"/>
        </a:p>
      </dgm:t>
    </dgm:pt>
    <dgm:pt modelId="{DD05C7CD-8C05-4AC5-B135-EBC82D82E203}">
      <dgm:prSet phldrT="[Text]" custT="1"/>
      <dgm:spPr/>
      <dgm:t>
        <a:bodyPr/>
        <a:lstStyle/>
        <a:p>
          <a:r>
            <a:rPr lang="en-US" sz="1600" b="1" dirty="0"/>
            <a:t>Fail Early</a:t>
          </a:r>
          <a:r>
            <a:rPr lang="bg-BG" sz="1600" b="1" dirty="0"/>
            <a:t>;</a:t>
          </a:r>
          <a:r>
            <a:rPr lang="en-US" sz="1600" b="1" dirty="0"/>
            <a:t> Welcome Change</a:t>
          </a:r>
          <a:r>
            <a:rPr lang="bg-BG" sz="1600" b="1" dirty="0"/>
            <a:t>;</a:t>
          </a:r>
          <a:r>
            <a:rPr lang="en-US" sz="1600" b="1" dirty="0"/>
            <a:t> Working SW at the end of each cycle</a:t>
          </a:r>
          <a:r>
            <a:rPr lang="bg-BG" sz="1600" b="1" dirty="0"/>
            <a:t>;</a:t>
          </a:r>
          <a:r>
            <a:rPr lang="en-US" sz="1600" b="1" dirty="0"/>
            <a:t> Team Collaboration</a:t>
          </a:r>
          <a:r>
            <a:rPr lang="bg-BG" sz="1600" b="1" dirty="0"/>
            <a:t>; </a:t>
          </a:r>
          <a:r>
            <a:rPr lang="en-US" sz="1600" b="1" dirty="0"/>
            <a:t> Efficient Communication</a:t>
          </a:r>
          <a:r>
            <a:rPr lang="bg-BG" sz="1600" b="1" dirty="0"/>
            <a:t>;</a:t>
          </a:r>
          <a:r>
            <a:rPr lang="en-US" sz="1600" b="1" dirty="0"/>
            <a:t> Working SW is the only mean of success</a:t>
          </a:r>
          <a:r>
            <a:rPr lang="bg-BG" sz="1600" b="1" dirty="0"/>
            <a:t>;</a:t>
          </a:r>
          <a:r>
            <a:rPr lang="en-US" sz="1600" b="1" dirty="0"/>
            <a:t> Sustainability</a:t>
          </a:r>
          <a:r>
            <a:rPr lang="bg-BG" sz="1600" b="1" dirty="0"/>
            <a:t>;</a:t>
          </a:r>
          <a:r>
            <a:rPr lang="en-US" sz="1600" b="1" dirty="0"/>
            <a:t> Attention to technology</a:t>
          </a:r>
          <a:r>
            <a:rPr lang="bg-BG" sz="1600" b="1" dirty="0"/>
            <a:t>;</a:t>
          </a:r>
          <a:r>
            <a:rPr lang="en-US" sz="1600" b="1" dirty="0"/>
            <a:t> Simplicity</a:t>
          </a:r>
          <a:r>
            <a:rPr lang="bg-BG" sz="1600" b="1" dirty="0"/>
            <a:t>;</a:t>
          </a:r>
          <a:r>
            <a:rPr lang="en-US" sz="1600" b="1" dirty="0"/>
            <a:t> Speed</a:t>
          </a:r>
          <a:r>
            <a:rPr lang="bg-BG" sz="1600" b="1" dirty="0"/>
            <a:t>;</a:t>
          </a:r>
          <a:r>
            <a:rPr lang="en-US" sz="1600" b="1" dirty="0"/>
            <a:t> Self Sufficient Team.</a:t>
          </a:r>
        </a:p>
      </dgm:t>
    </dgm:pt>
    <dgm:pt modelId="{C59364D4-D196-4DCB-AFCA-37AE03D39B1A}" type="parTrans" cxnId="{728CDDB0-B059-4580-92D0-388F49B4143D}">
      <dgm:prSet/>
      <dgm:spPr/>
      <dgm:t>
        <a:bodyPr/>
        <a:lstStyle/>
        <a:p>
          <a:endParaRPr lang="en-US"/>
        </a:p>
      </dgm:t>
    </dgm:pt>
    <dgm:pt modelId="{D1EA40C9-84BF-4D1E-9869-50607454A79B}" type="sibTrans" cxnId="{728CDDB0-B059-4580-92D0-388F49B4143D}">
      <dgm:prSet/>
      <dgm:spPr/>
      <dgm:t>
        <a:bodyPr/>
        <a:lstStyle/>
        <a:p>
          <a:endParaRPr lang="en-US"/>
        </a:p>
      </dgm:t>
    </dgm:pt>
    <dgm:pt modelId="{6AD1E79F-A973-49B6-9442-067CA62B6341}">
      <dgm:prSet phldrT="[Text]" custT="1"/>
      <dgm:spPr/>
      <dgm:t>
        <a:bodyPr/>
        <a:lstStyle/>
        <a:p>
          <a:pPr algn="ctr"/>
          <a:r>
            <a:rPr lang="en-US" sz="2000" b="1" i="0" dirty="0"/>
            <a:t>Individuals and interactions over processes and tools Working software over comprehensive documentation Customer collaboration over contract negotiation Responding to change over following a plan</a:t>
          </a:r>
          <a:endParaRPr lang="en-US" sz="2000" b="1" dirty="0"/>
        </a:p>
      </dgm:t>
    </dgm:pt>
    <dgm:pt modelId="{C3945FA4-5348-4C9E-8C95-2EEB27DB5D32}" type="parTrans" cxnId="{8EEE34B9-E259-4E2B-AC8C-7B15DE2FBC65}">
      <dgm:prSet/>
      <dgm:spPr/>
      <dgm:t>
        <a:bodyPr/>
        <a:lstStyle/>
        <a:p>
          <a:endParaRPr lang="en-US"/>
        </a:p>
      </dgm:t>
    </dgm:pt>
    <dgm:pt modelId="{0DC5FC8E-3639-474A-81C3-72834F6707ED}" type="sibTrans" cxnId="{8EEE34B9-E259-4E2B-AC8C-7B15DE2FBC65}">
      <dgm:prSet/>
      <dgm:spPr/>
      <dgm:t>
        <a:bodyPr/>
        <a:lstStyle/>
        <a:p>
          <a:endParaRPr lang="en-US"/>
        </a:p>
      </dgm:t>
    </dgm:pt>
    <dgm:pt modelId="{63E8B926-5B4C-4F4B-86EF-E7A1C2A3C359}" type="pres">
      <dgm:prSet presAssocID="{D7EB603C-F235-4900-94EE-C5AFF19BF3AC}" presName="Name0" presStyleCnt="0">
        <dgm:presLayoutVars>
          <dgm:dir/>
          <dgm:animLvl val="lvl"/>
          <dgm:resizeHandles val="exact"/>
        </dgm:presLayoutVars>
      </dgm:prSet>
      <dgm:spPr/>
    </dgm:pt>
    <dgm:pt modelId="{8EF1C406-7236-4777-9271-1BEE0D5D5032}" type="pres">
      <dgm:prSet presAssocID="{75E436B8-66C7-488C-8D26-FE7FADB9CBFD}" presName="Name8" presStyleCnt="0"/>
      <dgm:spPr/>
    </dgm:pt>
    <dgm:pt modelId="{269D52AA-F5DC-42AB-97FC-C79173F96218}" type="pres">
      <dgm:prSet presAssocID="{75E436B8-66C7-488C-8D26-FE7FADB9CBFD}" presName="level" presStyleLbl="node1" presStyleIdx="0" presStyleCnt="3">
        <dgm:presLayoutVars>
          <dgm:chMax val="1"/>
          <dgm:bulletEnabled val="1"/>
        </dgm:presLayoutVars>
      </dgm:prSet>
      <dgm:spPr/>
    </dgm:pt>
    <dgm:pt modelId="{58B5DBCE-C654-49C1-8843-63BDA8ACA4A2}" type="pres">
      <dgm:prSet presAssocID="{75E436B8-66C7-488C-8D26-FE7FADB9CBFD}" presName="levelTx" presStyleLbl="revTx" presStyleIdx="0" presStyleCnt="0">
        <dgm:presLayoutVars>
          <dgm:chMax val="1"/>
          <dgm:bulletEnabled val="1"/>
        </dgm:presLayoutVars>
      </dgm:prSet>
      <dgm:spPr/>
    </dgm:pt>
    <dgm:pt modelId="{C44A083C-F963-40ED-9CB4-D5C282FBDB6E}" type="pres">
      <dgm:prSet presAssocID="{DD05C7CD-8C05-4AC5-B135-EBC82D82E203}" presName="Name8" presStyleCnt="0"/>
      <dgm:spPr/>
    </dgm:pt>
    <dgm:pt modelId="{DE29C765-830C-4A08-A1DD-6266E04AE9A0}" type="pres">
      <dgm:prSet presAssocID="{DD05C7CD-8C05-4AC5-B135-EBC82D82E203}" presName="level" presStyleLbl="node1" presStyleIdx="1" presStyleCnt="3" custScaleX="100161" custScaleY="58002" custLinFactNeighborX="20" custLinFactNeighborY="-351">
        <dgm:presLayoutVars>
          <dgm:chMax val="1"/>
          <dgm:bulletEnabled val="1"/>
        </dgm:presLayoutVars>
      </dgm:prSet>
      <dgm:spPr/>
    </dgm:pt>
    <dgm:pt modelId="{ED40D34A-5B23-4E1A-9E0F-5A69D54EFC52}" type="pres">
      <dgm:prSet presAssocID="{DD05C7CD-8C05-4AC5-B135-EBC82D82E203}" presName="levelTx" presStyleLbl="revTx" presStyleIdx="0" presStyleCnt="0">
        <dgm:presLayoutVars>
          <dgm:chMax val="1"/>
          <dgm:bulletEnabled val="1"/>
        </dgm:presLayoutVars>
      </dgm:prSet>
      <dgm:spPr/>
    </dgm:pt>
    <dgm:pt modelId="{E709B9BC-3196-4DF4-BF7F-BF09FB6E976A}" type="pres">
      <dgm:prSet presAssocID="{6AD1E79F-A973-49B6-9442-067CA62B6341}" presName="Name8" presStyleCnt="0"/>
      <dgm:spPr/>
    </dgm:pt>
    <dgm:pt modelId="{00177514-671B-4AAE-B206-5448E7A3BA15}" type="pres">
      <dgm:prSet presAssocID="{6AD1E79F-A973-49B6-9442-067CA62B6341}" presName="level" presStyleLbl="node1" presStyleIdx="2" presStyleCnt="3" custScaleY="45143">
        <dgm:presLayoutVars>
          <dgm:chMax val="1"/>
          <dgm:bulletEnabled val="1"/>
        </dgm:presLayoutVars>
      </dgm:prSet>
      <dgm:spPr/>
    </dgm:pt>
    <dgm:pt modelId="{C7B033CE-22CB-4D8F-BAC7-F9DC16926A7E}" type="pres">
      <dgm:prSet presAssocID="{6AD1E79F-A973-49B6-9442-067CA62B6341}" presName="levelTx" presStyleLbl="revTx" presStyleIdx="0" presStyleCnt="0">
        <dgm:presLayoutVars>
          <dgm:chMax val="1"/>
          <dgm:bulletEnabled val="1"/>
        </dgm:presLayoutVars>
      </dgm:prSet>
      <dgm:spPr/>
    </dgm:pt>
  </dgm:ptLst>
  <dgm:cxnLst>
    <dgm:cxn modelId="{8878E104-C5DA-43EA-9CC0-9A65EEFB3DC7}" type="presOf" srcId="{75E436B8-66C7-488C-8D26-FE7FADB9CBFD}" destId="{269D52AA-F5DC-42AB-97FC-C79173F96218}" srcOrd="0" destOrd="0" presId="urn:microsoft.com/office/officeart/2005/8/layout/pyramid1"/>
    <dgm:cxn modelId="{03FF1319-B11E-4E3A-B99C-FAB5C7C4A015}" type="presOf" srcId="{DD05C7CD-8C05-4AC5-B135-EBC82D82E203}" destId="{DE29C765-830C-4A08-A1DD-6266E04AE9A0}" srcOrd="0" destOrd="0" presId="urn:microsoft.com/office/officeart/2005/8/layout/pyramid1"/>
    <dgm:cxn modelId="{AF2DAE62-94EF-4967-BBDF-3BF28BAEBACC}" type="presOf" srcId="{75E436B8-66C7-488C-8D26-FE7FADB9CBFD}" destId="{58B5DBCE-C654-49C1-8843-63BDA8ACA4A2}" srcOrd="1" destOrd="0" presId="urn:microsoft.com/office/officeart/2005/8/layout/pyramid1"/>
    <dgm:cxn modelId="{B408B886-91BC-4B98-9C2F-ED02C4EAA855}" type="presOf" srcId="{6AD1E79F-A973-49B6-9442-067CA62B6341}" destId="{C7B033CE-22CB-4D8F-BAC7-F9DC16926A7E}" srcOrd="1" destOrd="0" presId="urn:microsoft.com/office/officeart/2005/8/layout/pyramid1"/>
    <dgm:cxn modelId="{95F07C8F-E82E-4BF1-B3AC-6B2624DE147E}" srcId="{D7EB603C-F235-4900-94EE-C5AFF19BF3AC}" destId="{75E436B8-66C7-488C-8D26-FE7FADB9CBFD}" srcOrd="0" destOrd="0" parTransId="{97F0F6B9-ED81-48A4-9771-7AA30F0D8892}" sibTransId="{FE25EE23-E684-4746-A4BC-DB05733F73A3}"/>
    <dgm:cxn modelId="{728CDDB0-B059-4580-92D0-388F49B4143D}" srcId="{D7EB603C-F235-4900-94EE-C5AFF19BF3AC}" destId="{DD05C7CD-8C05-4AC5-B135-EBC82D82E203}" srcOrd="1" destOrd="0" parTransId="{C59364D4-D196-4DCB-AFCA-37AE03D39B1A}" sibTransId="{D1EA40C9-84BF-4D1E-9869-50607454A79B}"/>
    <dgm:cxn modelId="{8EEE34B9-E259-4E2B-AC8C-7B15DE2FBC65}" srcId="{D7EB603C-F235-4900-94EE-C5AFF19BF3AC}" destId="{6AD1E79F-A973-49B6-9442-067CA62B6341}" srcOrd="2" destOrd="0" parTransId="{C3945FA4-5348-4C9E-8C95-2EEB27DB5D32}" sibTransId="{0DC5FC8E-3639-474A-81C3-72834F6707ED}"/>
    <dgm:cxn modelId="{2F2762C4-16B9-43B5-ADAC-5324ED440025}" type="presOf" srcId="{D7EB603C-F235-4900-94EE-C5AFF19BF3AC}" destId="{63E8B926-5B4C-4F4B-86EF-E7A1C2A3C359}" srcOrd="0" destOrd="0" presId="urn:microsoft.com/office/officeart/2005/8/layout/pyramid1"/>
    <dgm:cxn modelId="{8D65D4C8-1B9A-4A6B-9003-18F69254F20B}" type="presOf" srcId="{DD05C7CD-8C05-4AC5-B135-EBC82D82E203}" destId="{ED40D34A-5B23-4E1A-9E0F-5A69D54EFC52}" srcOrd="1" destOrd="0" presId="urn:microsoft.com/office/officeart/2005/8/layout/pyramid1"/>
    <dgm:cxn modelId="{69A3CFF3-DED5-43BB-95C5-0CF9EA085DCA}" type="presOf" srcId="{6AD1E79F-A973-49B6-9442-067CA62B6341}" destId="{00177514-671B-4AAE-B206-5448E7A3BA15}" srcOrd="0" destOrd="0" presId="urn:microsoft.com/office/officeart/2005/8/layout/pyramid1"/>
    <dgm:cxn modelId="{33D9419D-5CC0-4FA7-BCDB-B4705D51BB6C}" type="presParOf" srcId="{63E8B926-5B4C-4F4B-86EF-E7A1C2A3C359}" destId="{8EF1C406-7236-4777-9271-1BEE0D5D5032}" srcOrd="0" destOrd="0" presId="urn:microsoft.com/office/officeart/2005/8/layout/pyramid1"/>
    <dgm:cxn modelId="{8D2D8FFE-C6C4-4C6C-AF4F-5931410690C0}" type="presParOf" srcId="{8EF1C406-7236-4777-9271-1BEE0D5D5032}" destId="{269D52AA-F5DC-42AB-97FC-C79173F96218}" srcOrd="0" destOrd="0" presId="urn:microsoft.com/office/officeart/2005/8/layout/pyramid1"/>
    <dgm:cxn modelId="{4D806C76-654C-4B12-920C-79D75E705188}" type="presParOf" srcId="{8EF1C406-7236-4777-9271-1BEE0D5D5032}" destId="{58B5DBCE-C654-49C1-8843-63BDA8ACA4A2}" srcOrd="1" destOrd="0" presId="urn:microsoft.com/office/officeart/2005/8/layout/pyramid1"/>
    <dgm:cxn modelId="{9DE0DEC9-2A0B-40BA-B536-66FD2A487DED}" type="presParOf" srcId="{63E8B926-5B4C-4F4B-86EF-E7A1C2A3C359}" destId="{C44A083C-F963-40ED-9CB4-D5C282FBDB6E}" srcOrd="1" destOrd="0" presId="urn:microsoft.com/office/officeart/2005/8/layout/pyramid1"/>
    <dgm:cxn modelId="{23B0F1C0-3AE5-4209-811E-AEFDD101D68C}" type="presParOf" srcId="{C44A083C-F963-40ED-9CB4-D5C282FBDB6E}" destId="{DE29C765-830C-4A08-A1DD-6266E04AE9A0}" srcOrd="0" destOrd="0" presId="urn:microsoft.com/office/officeart/2005/8/layout/pyramid1"/>
    <dgm:cxn modelId="{2B8B9A16-46D7-44D9-9221-2F6059955A4F}" type="presParOf" srcId="{C44A083C-F963-40ED-9CB4-D5C282FBDB6E}" destId="{ED40D34A-5B23-4E1A-9E0F-5A69D54EFC52}" srcOrd="1" destOrd="0" presId="urn:microsoft.com/office/officeart/2005/8/layout/pyramid1"/>
    <dgm:cxn modelId="{E70342C5-1D0C-4A7D-8D10-512A025F265C}" type="presParOf" srcId="{63E8B926-5B4C-4F4B-86EF-E7A1C2A3C359}" destId="{E709B9BC-3196-4DF4-BF7F-BF09FB6E976A}" srcOrd="2" destOrd="0" presId="urn:microsoft.com/office/officeart/2005/8/layout/pyramid1"/>
    <dgm:cxn modelId="{B05D3E01-8CDA-4793-A01C-0697DAFC66EB}" type="presParOf" srcId="{E709B9BC-3196-4DF4-BF7F-BF09FB6E976A}" destId="{00177514-671B-4AAE-B206-5448E7A3BA15}" srcOrd="0" destOrd="0" presId="urn:microsoft.com/office/officeart/2005/8/layout/pyramid1"/>
    <dgm:cxn modelId="{2573A7F8-88A6-4D68-B2EE-054629D6BA59}" type="presParOf" srcId="{E709B9BC-3196-4DF4-BF7F-BF09FB6E976A}" destId="{C7B033CE-22CB-4D8F-BAC7-F9DC16926A7E}" srcOrd="1" destOrd="0" presId="urn:microsoft.com/office/officeart/2005/8/layout/pyramid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E3837F-ECA9-4A5A-B98C-F9573178DD84}">
      <dsp:nvSpPr>
        <dsp:cNvPr id="0" name=""/>
        <dsp:cNvSpPr/>
      </dsp:nvSpPr>
      <dsp:spPr>
        <a:xfrm>
          <a:off x="66939" y="5418484"/>
          <a:ext cx="4355599"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27CD02-E1F9-4E7C-8E58-8428897A4B6C}">
      <dsp:nvSpPr>
        <dsp:cNvPr id="0" name=""/>
        <dsp:cNvSpPr/>
      </dsp:nvSpPr>
      <dsp:spPr>
        <a:xfrm>
          <a:off x="66939" y="3583253"/>
          <a:ext cx="4355599"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A381EF-66EA-47CA-87C1-C7E156FA4DC5}">
      <dsp:nvSpPr>
        <dsp:cNvPr id="0" name=""/>
        <dsp:cNvSpPr/>
      </dsp:nvSpPr>
      <dsp:spPr>
        <a:xfrm>
          <a:off x="66939" y="1748021"/>
          <a:ext cx="4355599"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0D4FF2-97C8-4AC3-BD4B-1D02F7C7C0E8}">
      <dsp:nvSpPr>
        <dsp:cNvPr id="0" name=""/>
        <dsp:cNvSpPr/>
      </dsp:nvSpPr>
      <dsp:spPr>
        <a:xfrm>
          <a:off x="1199395" y="182"/>
          <a:ext cx="3223143" cy="1747839"/>
        </a:xfrm>
        <a:prstGeom prst="rect">
          <a:avLst/>
        </a:prstGeom>
        <a:noFill/>
        <a:ln>
          <a:noFill/>
        </a:ln>
        <a:effectLst/>
      </dsp:spPr>
      <dsp:style>
        <a:lnRef idx="0">
          <a:scrgbClr r="0" g="0" b="0"/>
        </a:lnRef>
        <a:fillRef idx="0">
          <a:scrgbClr r="0" g="0" b="0"/>
        </a:fillRef>
        <a:effectRef idx="0">
          <a:scrgbClr r="0" g="0" b="0"/>
        </a:effectRef>
        <a:fontRef idx="minor"/>
      </dsp:style>
    </dsp:sp>
    <dsp:sp modelId="{C556B11C-4E20-4D44-8E9D-02EA3796AE23}">
      <dsp:nvSpPr>
        <dsp:cNvPr id="0" name=""/>
        <dsp:cNvSpPr/>
      </dsp:nvSpPr>
      <dsp:spPr>
        <a:xfrm>
          <a:off x="-66939" y="182"/>
          <a:ext cx="1400213" cy="174783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2060"/>
              </a:solidFill>
            </a:rPr>
            <a:t>Practices</a:t>
          </a:r>
        </a:p>
      </dsp:txBody>
      <dsp:txXfrm>
        <a:off x="1426" y="68547"/>
        <a:ext cx="1263483" cy="1679474"/>
      </dsp:txXfrm>
    </dsp:sp>
    <dsp:sp modelId="{63B565F2-B79B-4CEE-BF99-CEDDFAA7D490}">
      <dsp:nvSpPr>
        <dsp:cNvPr id="0" name=""/>
        <dsp:cNvSpPr/>
      </dsp:nvSpPr>
      <dsp:spPr>
        <a:xfrm>
          <a:off x="1199395" y="1835413"/>
          <a:ext cx="3223143" cy="1747839"/>
        </a:xfrm>
        <a:prstGeom prst="rect">
          <a:avLst/>
        </a:prstGeom>
        <a:noFill/>
        <a:ln>
          <a:noFill/>
        </a:ln>
        <a:effectLst/>
      </dsp:spPr>
      <dsp:style>
        <a:lnRef idx="0">
          <a:scrgbClr r="0" g="0" b="0"/>
        </a:lnRef>
        <a:fillRef idx="0">
          <a:scrgbClr r="0" g="0" b="0"/>
        </a:fillRef>
        <a:effectRef idx="0">
          <a:scrgbClr r="0" g="0" b="0"/>
        </a:effectRef>
        <a:fontRef idx="minor"/>
      </dsp:style>
    </dsp:sp>
    <dsp:sp modelId="{E3D3BABC-5F2F-4D3D-800D-7976FDDB353A}">
      <dsp:nvSpPr>
        <dsp:cNvPr id="0" name=""/>
        <dsp:cNvSpPr/>
      </dsp:nvSpPr>
      <dsp:spPr>
        <a:xfrm>
          <a:off x="-66939" y="1835413"/>
          <a:ext cx="1400213" cy="174783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2060"/>
              </a:solidFill>
            </a:rPr>
            <a:t>Principles</a:t>
          </a:r>
        </a:p>
      </dsp:txBody>
      <dsp:txXfrm>
        <a:off x="1426" y="1903778"/>
        <a:ext cx="1263483" cy="1679474"/>
      </dsp:txXfrm>
    </dsp:sp>
    <dsp:sp modelId="{A27B4077-44EC-4A64-9CFE-7EC608B7401B}">
      <dsp:nvSpPr>
        <dsp:cNvPr id="0" name=""/>
        <dsp:cNvSpPr/>
      </dsp:nvSpPr>
      <dsp:spPr>
        <a:xfrm>
          <a:off x="1199395" y="3670645"/>
          <a:ext cx="3223143" cy="1747839"/>
        </a:xfrm>
        <a:prstGeom prst="rect">
          <a:avLst/>
        </a:prstGeom>
        <a:noFill/>
        <a:ln>
          <a:noFill/>
        </a:ln>
        <a:effectLst/>
      </dsp:spPr>
      <dsp:style>
        <a:lnRef idx="0">
          <a:scrgbClr r="0" g="0" b="0"/>
        </a:lnRef>
        <a:fillRef idx="0">
          <a:scrgbClr r="0" g="0" b="0"/>
        </a:fillRef>
        <a:effectRef idx="0">
          <a:scrgbClr r="0" g="0" b="0"/>
        </a:effectRef>
        <a:fontRef idx="minor"/>
      </dsp:style>
    </dsp:sp>
    <dsp:sp modelId="{758B46D3-9F2C-47D4-AD63-0AB69061AD55}">
      <dsp:nvSpPr>
        <dsp:cNvPr id="0" name=""/>
        <dsp:cNvSpPr/>
      </dsp:nvSpPr>
      <dsp:spPr>
        <a:xfrm>
          <a:off x="-66939" y="3670645"/>
          <a:ext cx="1400213" cy="174783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2060"/>
              </a:solidFill>
            </a:rPr>
            <a:t>Values</a:t>
          </a:r>
        </a:p>
      </dsp:txBody>
      <dsp:txXfrm>
        <a:off x="1426" y="3739010"/>
        <a:ext cx="1263483" cy="1679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9D52AA-F5DC-42AB-97FC-C79173F96218}">
      <dsp:nvSpPr>
        <dsp:cNvPr id="0" name=""/>
        <dsp:cNvSpPr/>
      </dsp:nvSpPr>
      <dsp:spPr>
        <a:xfrm>
          <a:off x="2432099" y="0"/>
          <a:ext cx="4715885" cy="2768613"/>
        </a:xfrm>
        <a:prstGeom prst="trapezoid">
          <a:avLst>
            <a:gd name="adj" fmla="val 85167"/>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b="1" kern="1200" dirty="0"/>
        </a:p>
        <a:p>
          <a:pPr marL="0" lvl="0" indent="0" algn="ctr" defTabSz="711200">
            <a:lnSpc>
              <a:spcPct val="90000"/>
            </a:lnSpc>
            <a:spcBef>
              <a:spcPct val="0"/>
            </a:spcBef>
            <a:spcAft>
              <a:spcPct val="35000"/>
            </a:spcAft>
            <a:buNone/>
          </a:pPr>
          <a:endParaRPr lang="en-US" sz="1600" b="1" kern="1200" dirty="0"/>
        </a:p>
        <a:p>
          <a:pPr marL="0" lvl="0" indent="0" algn="ctr" defTabSz="711200">
            <a:lnSpc>
              <a:spcPct val="90000"/>
            </a:lnSpc>
            <a:spcBef>
              <a:spcPct val="0"/>
            </a:spcBef>
            <a:spcAft>
              <a:spcPct val="35000"/>
            </a:spcAft>
            <a:buNone/>
          </a:pPr>
          <a:endParaRPr lang="en-US" sz="1600" b="1" kern="1200" dirty="0"/>
        </a:p>
        <a:p>
          <a:pPr marL="0" lvl="0" indent="0" algn="ctr" defTabSz="711200">
            <a:lnSpc>
              <a:spcPct val="90000"/>
            </a:lnSpc>
            <a:spcBef>
              <a:spcPct val="0"/>
            </a:spcBef>
            <a:spcAft>
              <a:spcPct val="35000"/>
            </a:spcAft>
            <a:buNone/>
          </a:pPr>
          <a:r>
            <a:rPr lang="en-US" sz="1600" b="1" kern="1200" dirty="0"/>
            <a:t>Daily Stand Ups</a:t>
          </a:r>
        </a:p>
        <a:p>
          <a:pPr marL="0" lvl="0" indent="0" algn="ctr" defTabSz="711200">
            <a:lnSpc>
              <a:spcPct val="90000"/>
            </a:lnSpc>
            <a:spcBef>
              <a:spcPct val="0"/>
            </a:spcBef>
            <a:spcAft>
              <a:spcPct val="35000"/>
            </a:spcAft>
            <a:buNone/>
          </a:pPr>
          <a:r>
            <a:rPr lang="en-US" sz="1600" b="1" kern="1200" dirty="0"/>
            <a:t>Hopes</a:t>
          </a:r>
          <a:r>
            <a:rPr lang="bg-BG" sz="1600" b="1" kern="1200" dirty="0"/>
            <a:t> </a:t>
          </a:r>
          <a:r>
            <a:rPr lang="en-US" sz="1600" b="1" kern="1200" dirty="0"/>
            <a:t>&amp;</a:t>
          </a:r>
          <a:r>
            <a:rPr lang="bg-BG" sz="1600" b="1" kern="1200" dirty="0"/>
            <a:t> </a:t>
          </a:r>
          <a:r>
            <a:rPr lang="en-US" sz="1600" b="1" kern="1200" dirty="0"/>
            <a:t>Fears</a:t>
          </a:r>
        </a:p>
        <a:p>
          <a:pPr marL="0" lvl="0" indent="0" algn="ctr" defTabSz="711200">
            <a:lnSpc>
              <a:spcPct val="90000"/>
            </a:lnSpc>
            <a:spcBef>
              <a:spcPct val="0"/>
            </a:spcBef>
            <a:spcAft>
              <a:spcPct val="35000"/>
            </a:spcAft>
            <a:buNone/>
          </a:pPr>
          <a:r>
            <a:rPr lang="en-US" sz="1600" b="1" kern="1200" dirty="0"/>
            <a:t>Retrospectives, Showcase,</a:t>
          </a:r>
          <a:br>
            <a:rPr lang="en-US" sz="1600" b="1" kern="1200" dirty="0"/>
          </a:br>
          <a:r>
            <a:rPr lang="en-US" sz="1600" b="1" kern="1200" dirty="0"/>
            <a:t>Poker Planning, Automated Testing, </a:t>
          </a:r>
        </a:p>
        <a:p>
          <a:pPr marL="0" lvl="0" indent="0" algn="ctr" defTabSz="711200">
            <a:lnSpc>
              <a:spcPct val="90000"/>
            </a:lnSpc>
            <a:spcBef>
              <a:spcPct val="0"/>
            </a:spcBef>
            <a:spcAft>
              <a:spcPct val="35000"/>
            </a:spcAft>
            <a:buNone/>
          </a:pPr>
          <a:r>
            <a:rPr lang="en-US" sz="1600" b="1" kern="1200" dirty="0"/>
            <a:t>Wall of Work, Social Contract and many others.</a:t>
          </a:r>
        </a:p>
        <a:p>
          <a:pPr marL="0" lvl="0" indent="0" algn="ctr" defTabSz="711200">
            <a:lnSpc>
              <a:spcPct val="90000"/>
            </a:lnSpc>
            <a:spcBef>
              <a:spcPct val="0"/>
            </a:spcBef>
            <a:spcAft>
              <a:spcPct val="35000"/>
            </a:spcAft>
            <a:buNone/>
          </a:pPr>
          <a:endParaRPr lang="en-US" sz="1600" b="1" kern="1200" dirty="0"/>
        </a:p>
      </dsp:txBody>
      <dsp:txXfrm>
        <a:off x="2432099" y="0"/>
        <a:ext cx="4715885" cy="2768613"/>
      </dsp:txXfrm>
    </dsp:sp>
    <dsp:sp modelId="{DE29C765-830C-4A08-A1DD-6266E04AE9A0}">
      <dsp:nvSpPr>
        <dsp:cNvPr id="0" name=""/>
        <dsp:cNvSpPr/>
      </dsp:nvSpPr>
      <dsp:spPr>
        <a:xfrm>
          <a:off x="1059938" y="2758895"/>
          <a:ext cx="7463189" cy="1605850"/>
        </a:xfrm>
        <a:prstGeom prst="trapezoid">
          <a:avLst>
            <a:gd name="adj" fmla="val 85167"/>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Fail Early</a:t>
          </a:r>
          <a:r>
            <a:rPr lang="bg-BG" sz="1600" b="1" kern="1200" dirty="0"/>
            <a:t>;</a:t>
          </a:r>
          <a:r>
            <a:rPr lang="en-US" sz="1600" b="1" kern="1200" dirty="0"/>
            <a:t> Welcome Change</a:t>
          </a:r>
          <a:r>
            <a:rPr lang="bg-BG" sz="1600" b="1" kern="1200" dirty="0"/>
            <a:t>;</a:t>
          </a:r>
          <a:r>
            <a:rPr lang="en-US" sz="1600" b="1" kern="1200" dirty="0"/>
            <a:t> Working SW at the end of each cycle</a:t>
          </a:r>
          <a:r>
            <a:rPr lang="bg-BG" sz="1600" b="1" kern="1200" dirty="0"/>
            <a:t>;</a:t>
          </a:r>
          <a:r>
            <a:rPr lang="en-US" sz="1600" b="1" kern="1200" dirty="0"/>
            <a:t> Team Collaboration</a:t>
          </a:r>
          <a:r>
            <a:rPr lang="bg-BG" sz="1600" b="1" kern="1200" dirty="0"/>
            <a:t>; </a:t>
          </a:r>
          <a:r>
            <a:rPr lang="en-US" sz="1600" b="1" kern="1200" dirty="0"/>
            <a:t> Efficient Communication</a:t>
          </a:r>
          <a:r>
            <a:rPr lang="bg-BG" sz="1600" b="1" kern="1200" dirty="0"/>
            <a:t>;</a:t>
          </a:r>
          <a:r>
            <a:rPr lang="en-US" sz="1600" b="1" kern="1200" dirty="0"/>
            <a:t> Working SW is the only mean of success</a:t>
          </a:r>
          <a:r>
            <a:rPr lang="bg-BG" sz="1600" b="1" kern="1200" dirty="0"/>
            <a:t>;</a:t>
          </a:r>
          <a:r>
            <a:rPr lang="en-US" sz="1600" b="1" kern="1200" dirty="0"/>
            <a:t> Sustainability</a:t>
          </a:r>
          <a:r>
            <a:rPr lang="bg-BG" sz="1600" b="1" kern="1200" dirty="0"/>
            <a:t>;</a:t>
          </a:r>
          <a:r>
            <a:rPr lang="en-US" sz="1600" b="1" kern="1200" dirty="0"/>
            <a:t> Attention to technology</a:t>
          </a:r>
          <a:r>
            <a:rPr lang="bg-BG" sz="1600" b="1" kern="1200" dirty="0"/>
            <a:t>;</a:t>
          </a:r>
          <a:r>
            <a:rPr lang="en-US" sz="1600" b="1" kern="1200" dirty="0"/>
            <a:t> Simplicity</a:t>
          </a:r>
          <a:r>
            <a:rPr lang="bg-BG" sz="1600" b="1" kern="1200" dirty="0"/>
            <a:t>;</a:t>
          </a:r>
          <a:r>
            <a:rPr lang="en-US" sz="1600" b="1" kern="1200" dirty="0"/>
            <a:t> Speed</a:t>
          </a:r>
          <a:r>
            <a:rPr lang="bg-BG" sz="1600" b="1" kern="1200" dirty="0"/>
            <a:t>;</a:t>
          </a:r>
          <a:r>
            <a:rPr lang="en-US" sz="1600" b="1" kern="1200" dirty="0"/>
            <a:t> Self Sufficient Team.</a:t>
          </a:r>
        </a:p>
      </dsp:txBody>
      <dsp:txXfrm>
        <a:off x="2365996" y="2758895"/>
        <a:ext cx="4851073" cy="1605850"/>
      </dsp:txXfrm>
    </dsp:sp>
    <dsp:sp modelId="{00177514-671B-4AAE-B206-5448E7A3BA15}">
      <dsp:nvSpPr>
        <dsp:cNvPr id="0" name=""/>
        <dsp:cNvSpPr/>
      </dsp:nvSpPr>
      <dsp:spPr>
        <a:xfrm>
          <a:off x="0" y="4374464"/>
          <a:ext cx="9580085" cy="1249834"/>
        </a:xfrm>
        <a:prstGeom prst="trapezoid">
          <a:avLst>
            <a:gd name="adj" fmla="val 85167"/>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i="0" kern="1200" dirty="0"/>
            <a:t>Individuals and interactions over processes and tools Working software over comprehensive documentation Customer collaboration over contract negotiation Responding to change over following a plan</a:t>
          </a:r>
          <a:endParaRPr lang="en-US" sz="2000" b="1" kern="1200" dirty="0"/>
        </a:p>
      </dsp:txBody>
      <dsp:txXfrm>
        <a:off x="1676514" y="4374464"/>
        <a:ext cx="6227055" cy="1249834"/>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28.1.2021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a:t>© SoftUni – </a:t>
            </a:r>
            <a:r>
              <a:rPr lang="en-US" sz="1100" u="sng">
                <a:hlinkClick r:id="rId2"/>
              </a:rPr>
              <a:t>https://softuni.org</a:t>
            </a:r>
            <a:r>
              <a:rPr lang="en-US" sz="110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28-Jan-21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a:t>© SoftUni – </a:t>
            </a:r>
            <a:r>
              <a:rPr lang="en-US" u="sng">
                <a:hlinkClick r:id="rId2"/>
              </a:rPr>
              <a:t>https://softuni.org</a:t>
            </a:r>
            <a:r>
              <a:rPr lang="en-US"/>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Scrum_(software_development)#cite_note-12" TargetMode="External"/><Relationship Id="rId3" Type="http://schemas.openxmlformats.org/officeDocument/2006/relationships/hyperlink" Target="https://en.wikipedia.org/wiki/Hirotaka_Takeuchi" TargetMode="External"/><Relationship Id="rId7" Type="http://schemas.openxmlformats.org/officeDocument/2006/relationships/hyperlink" Target="https://en.wikipedia.org/wiki/Scrum_(software_development)#cite_note-TakeuchiNonaka-11"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Harvard_Business_Review" TargetMode="External"/><Relationship Id="rId5" Type="http://schemas.openxmlformats.org/officeDocument/2006/relationships/hyperlink" Target="https://en.wikipedia.org/wiki/New_product_development" TargetMode="External"/><Relationship Id="rId4" Type="http://schemas.openxmlformats.org/officeDocument/2006/relationships/hyperlink" Target="https://en.wikipedia.org/wiki/Ikujiro_Nonaka"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alistair.cockburn.us/"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www.agilekiwi.com/other/agile/crystal-clear-methodology/" TargetMode="External"/><Relationship Id="rId4" Type="http://schemas.openxmlformats.org/officeDocument/2006/relationships/hyperlink" Target="http://alistair.cockburn.us/Crystal+methodologie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Culture_of_Japan"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Industrial_engineer" TargetMode="External"/><Relationship Id="rId3" Type="http://schemas.openxmlformats.org/officeDocument/2006/relationships/hyperlink" Target="https://en.wikipedia.org/wiki/Scheduling_(production_processes)" TargetMode="External"/><Relationship Id="rId7" Type="http://schemas.openxmlformats.org/officeDocument/2006/relationships/hyperlink" Target="https://en.wikipedia.org/wiki/Taiichi_Ohno"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Kanban#cite_note-2" TargetMode="External"/><Relationship Id="rId5" Type="http://schemas.openxmlformats.org/officeDocument/2006/relationships/hyperlink" Target="https://en.wikipedia.org/wiki/Just-in-time_manufacturing" TargetMode="External"/><Relationship Id="rId10" Type="http://schemas.openxmlformats.org/officeDocument/2006/relationships/hyperlink" Target="https://en.wikipedia.org/wiki/Kanban#cite_note-3" TargetMode="External"/><Relationship Id="rId4" Type="http://schemas.openxmlformats.org/officeDocument/2006/relationships/hyperlink" Target="https://en.wikipedia.org/wiki/Lean_manufacturing" TargetMode="External"/><Relationship Id="rId9" Type="http://schemas.openxmlformats.org/officeDocument/2006/relationships/hyperlink" Target="https://en.wikipedia.org/wiki/Toyota"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projectmanager.com/industries/construction-project-managemen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2628703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hlinkClick r:id="rId3" tooltip="Hirotaka Takeuchi"/>
              </a:rPr>
              <a:t>Hirotaka</a:t>
            </a:r>
            <a:r>
              <a:rPr lang="en-US" sz="1200" b="0" i="0" u="none" strike="noStrike" kern="1200" dirty="0">
                <a:solidFill>
                  <a:schemeClr val="tx1"/>
                </a:solidFill>
                <a:effectLst/>
                <a:latin typeface="+mn-lt"/>
                <a:ea typeface="+mn-ea"/>
                <a:cs typeface="+mn-cs"/>
                <a:hlinkClick r:id="rId3" tooltip="Hirotaka Takeuchi"/>
              </a:rPr>
              <a:t> Takeuchi</a:t>
            </a:r>
            <a:r>
              <a:rPr lang="en-US" sz="1200" b="0" i="0"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hlinkClick r:id="rId4" tooltip="Ikujiro Nonaka"/>
              </a:rPr>
              <a:t>Ikujiro</a:t>
            </a:r>
            <a:r>
              <a:rPr lang="en-US" sz="1200" b="0" i="0" u="none" strike="noStrike" kern="1200" dirty="0">
                <a:solidFill>
                  <a:schemeClr val="tx1"/>
                </a:solidFill>
                <a:effectLst/>
                <a:latin typeface="+mn-lt"/>
                <a:ea typeface="+mn-ea"/>
                <a:cs typeface="+mn-cs"/>
                <a:hlinkClick r:id="rId4" tooltip="Ikujiro Nonaka"/>
              </a:rPr>
              <a:t> Nonaka</a:t>
            </a:r>
            <a:r>
              <a:rPr lang="en-US" sz="1200" b="0" i="0" kern="1200" dirty="0">
                <a:solidFill>
                  <a:schemeClr val="tx1"/>
                </a:solidFill>
                <a:effectLst/>
                <a:latin typeface="+mn-lt"/>
                <a:ea typeface="+mn-ea"/>
                <a:cs typeface="+mn-cs"/>
              </a:rPr>
              <a:t> introduced the term </a:t>
            </a:r>
            <a:r>
              <a:rPr lang="en-US" sz="1200" b="0" i="1" kern="1200" dirty="0">
                <a:solidFill>
                  <a:schemeClr val="tx1"/>
                </a:solidFill>
                <a:effectLst/>
                <a:latin typeface="+mn-lt"/>
                <a:ea typeface="+mn-ea"/>
                <a:cs typeface="+mn-cs"/>
              </a:rPr>
              <a:t>scrum</a:t>
            </a:r>
            <a:r>
              <a:rPr lang="en-US" sz="1200" b="0" i="0" kern="1200" dirty="0">
                <a:solidFill>
                  <a:schemeClr val="tx1"/>
                </a:solidFill>
                <a:effectLst/>
                <a:latin typeface="+mn-lt"/>
                <a:ea typeface="+mn-ea"/>
                <a:cs typeface="+mn-cs"/>
              </a:rPr>
              <a:t> in the context of </a:t>
            </a:r>
            <a:r>
              <a:rPr lang="en-US" sz="1200" b="0" i="0" u="none" strike="noStrike" kern="1200" dirty="0">
                <a:solidFill>
                  <a:schemeClr val="tx1"/>
                </a:solidFill>
                <a:effectLst/>
                <a:latin typeface="+mn-lt"/>
                <a:ea typeface="+mn-ea"/>
                <a:cs typeface="+mn-cs"/>
                <a:hlinkClick r:id="rId5" tooltip="New product development"/>
              </a:rPr>
              <a:t>product development</a:t>
            </a:r>
            <a:r>
              <a:rPr lang="en-US" sz="1200" b="0" i="0" kern="1200" dirty="0">
                <a:solidFill>
                  <a:schemeClr val="tx1"/>
                </a:solidFill>
                <a:effectLst/>
                <a:latin typeface="+mn-lt"/>
                <a:ea typeface="+mn-ea"/>
                <a:cs typeface="+mn-cs"/>
              </a:rPr>
              <a:t> in their 1986 </a:t>
            </a:r>
            <a:r>
              <a:rPr lang="en-US" sz="1200" b="0" i="1" u="none" strike="noStrike" kern="1200" dirty="0">
                <a:solidFill>
                  <a:schemeClr val="tx1"/>
                </a:solidFill>
                <a:effectLst/>
                <a:latin typeface="+mn-lt"/>
                <a:ea typeface="+mn-ea"/>
                <a:cs typeface="+mn-cs"/>
                <a:hlinkClick r:id="rId6" tooltip="Harvard Business Review"/>
              </a:rPr>
              <a:t>Harvard Business Review</a:t>
            </a:r>
            <a:r>
              <a:rPr lang="en-US" sz="1200" b="0" i="0" kern="1200" dirty="0">
                <a:solidFill>
                  <a:schemeClr val="tx1"/>
                </a:solidFill>
                <a:effectLst/>
                <a:latin typeface="+mn-lt"/>
                <a:ea typeface="+mn-ea"/>
                <a:cs typeface="+mn-cs"/>
              </a:rPr>
              <a:t> article, 'The New </a:t>
            </a:r>
            <a:r>
              <a:rPr lang="en-US" sz="1200" b="0" i="0" kern="1200" dirty="0" err="1">
                <a:solidFill>
                  <a:schemeClr val="tx1"/>
                </a:solidFill>
                <a:effectLst/>
                <a:latin typeface="+mn-lt"/>
                <a:ea typeface="+mn-ea"/>
                <a:cs typeface="+mn-cs"/>
              </a:rPr>
              <a:t>New</a:t>
            </a:r>
            <a:r>
              <a:rPr lang="en-US" sz="1200" b="0" i="0" kern="1200" dirty="0">
                <a:solidFill>
                  <a:schemeClr val="tx1"/>
                </a:solidFill>
                <a:effectLst/>
                <a:latin typeface="+mn-lt"/>
                <a:ea typeface="+mn-ea"/>
                <a:cs typeface="+mn-cs"/>
              </a:rPr>
              <a:t> Product Development Game'.</a:t>
            </a:r>
            <a:r>
              <a:rPr lang="en-US" sz="1200" b="0" i="0" u="none" strike="noStrike" kern="1200" baseline="30000" dirty="0">
                <a:solidFill>
                  <a:schemeClr val="tx1"/>
                </a:solidFill>
                <a:effectLst/>
                <a:latin typeface="+mn-lt"/>
                <a:ea typeface="+mn-ea"/>
                <a:cs typeface="+mn-cs"/>
                <a:hlinkClick r:id="rId7"/>
              </a:rPr>
              <a:t>[11]</a:t>
            </a:r>
            <a:r>
              <a:rPr lang="en-US" sz="1200" b="0" i="0" kern="1200" dirty="0">
                <a:solidFill>
                  <a:schemeClr val="tx1"/>
                </a:solidFill>
                <a:effectLst/>
                <a:latin typeface="+mn-lt"/>
                <a:ea typeface="+mn-ea"/>
                <a:cs typeface="+mn-cs"/>
              </a:rPr>
              <a:t> Takeuchi and Nonaka later argued in </a:t>
            </a:r>
            <a:r>
              <a:rPr lang="en-US" sz="1200" b="0" i="1" kern="1200" dirty="0">
                <a:solidFill>
                  <a:schemeClr val="tx1"/>
                </a:solidFill>
                <a:effectLst/>
                <a:latin typeface="+mn-lt"/>
                <a:ea typeface="+mn-ea"/>
                <a:cs typeface="+mn-cs"/>
              </a:rPr>
              <a:t>The Knowledge Creating Company</a:t>
            </a:r>
            <a:r>
              <a:rPr lang="en-US" sz="1200" b="0" i="0" u="none" strike="noStrike" kern="1200" baseline="30000" dirty="0">
                <a:solidFill>
                  <a:schemeClr val="tx1"/>
                </a:solidFill>
                <a:effectLst/>
                <a:latin typeface="+mn-lt"/>
                <a:ea typeface="+mn-ea"/>
                <a:cs typeface="+mn-cs"/>
                <a:hlinkClick r:id="rId8"/>
              </a:rPr>
              <a:t>[12]</a:t>
            </a:r>
            <a:r>
              <a:rPr lang="en-US" sz="1200" b="0" i="0" kern="1200" dirty="0">
                <a:solidFill>
                  <a:schemeClr val="tx1"/>
                </a:solidFill>
                <a:effectLst/>
                <a:latin typeface="+mn-lt"/>
                <a:ea typeface="+mn-ea"/>
                <a:cs typeface="+mn-cs"/>
              </a:rPr>
              <a:t> that it is a form of "organizational knowledge creation, [...] especially good at bringing about innovation continuously, incrementally and spirally".</a:t>
            </a: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28</a:t>
            </a:fld>
            <a:endParaRPr lang="en-US"/>
          </a:p>
        </p:txBody>
      </p:sp>
    </p:spTree>
    <p:extLst>
      <p:ext uri="{BB962C8B-B14F-4D97-AF65-F5344CB8AC3E}">
        <p14:creationId xmlns:p14="http://schemas.microsoft.com/office/powerpoint/2010/main" val="2357973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Scrum (Jeff Sutherland and Ken </a:t>
            </a:r>
            <a:r>
              <a:rPr lang="en-US" sz="1200" b="0" i="0" kern="1200" dirty="0" err="1">
                <a:solidFill>
                  <a:schemeClr val="tx1"/>
                </a:solidFill>
                <a:effectLst/>
                <a:latin typeface="+mn-lt"/>
                <a:ea typeface="+mn-ea"/>
                <a:cs typeface="+mn-cs"/>
              </a:rPr>
              <a:t>Schwaber</a:t>
            </a:r>
            <a:r>
              <a:rPr lang="en-US" sz="1200" b="0" i="0" kern="1200" dirty="0">
                <a:solidFill>
                  <a:schemeClr val="tx1"/>
                </a:solidFill>
                <a:effectLst/>
                <a:latin typeface="+mn-lt"/>
                <a:ea typeface="+mn-ea"/>
                <a:cs typeface="+mn-cs"/>
              </a:rPr>
              <a:t> – also Mike Beedle)</a:t>
            </a:r>
          </a:p>
          <a:p>
            <a:r>
              <a:rPr lang="en-US" sz="1200" b="0" i="0" kern="1200" dirty="0">
                <a:solidFill>
                  <a:schemeClr val="tx1"/>
                </a:solidFill>
                <a:effectLst/>
                <a:latin typeface="+mn-lt"/>
                <a:ea typeface="+mn-ea"/>
                <a:cs typeface="+mn-cs"/>
              </a:rPr>
              <a:t>DSDM (DSDM Consortium represented by Arie van </a:t>
            </a:r>
            <a:r>
              <a:rPr lang="en-US" sz="1200" b="0" i="0" kern="1200" dirty="0" err="1">
                <a:solidFill>
                  <a:schemeClr val="tx1"/>
                </a:solidFill>
                <a:effectLst/>
                <a:latin typeface="+mn-lt"/>
                <a:ea typeface="+mn-ea"/>
                <a:cs typeface="+mn-cs"/>
              </a:rPr>
              <a:t>Bennekum</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ASD (Jim Highsmith)</a:t>
            </a:r>
          </a:p>
          <a:p>
            <a:r>
              <a:rPr lang="en-US" sz="1200" b="0" i="0" kern="1200" dirty="0">
                <a:solidFill>
                  <a:schemeClr val="tx1"/>
                </a:solidFill>
                <a:effectLst/>
                <a:latin typeface="+mn-lt"/>
                <a:ea typeface="+mn-ea"/>
                <a:cs typeface="+mn-cs"/>
              </a:rPr>
              <a:t>XP (Kent Beck, Ward Cunningham and Ron Jeffries – Martin Fowler</a:t>
            </a:r>
          </a:p>
          <a:p>
            <a:r>
              <a:rPr lang="en-US" sz="1200" b="1" i="0" kern="1200" dirty="0">
                <a:solidFill>
                  <a:schemeClr val="tx1"/>
                </a:solidFill>
                <a:effectLst/>
                <a:latin typeface="+mn-lt"/>
                <a:ea typeface="+mn-ea"/>
                <a:cs typeface="+mn-cs"/>
              </a:rPr>
              <a:t>Crystal</a:t>
            </a:r>
            <a:r>
              <a:rPr lang="en-US" sz="1200" b="0" i="0" kern="1200" dirty="0">
                <a:solidFill>
                  <a:schemeClr val="tx1"/>
                </a:solidFill>
                <a:effectLst/>
                <a:latin typeface="+mn-lt"/>
                <a:ea typeface="+mn-ea"/>
                <a:cs typeface="+mn-cs"/>
              </a:rPr>
              <a:t> was the starting point of the evolution of software development methodologies which ultimately resulted in what we know as agile movement. The honor of creating Crystal goes to </a:t>
            </a:r>
            <a:r>
              <a:rPr lang="en-US" sz="1200" b="0" i="1" u="none" strike="noStrike" kern="1200" dirty="0">
                <a:solidFill>
                  <a:schemeClr val="tx1"/>
                </a:solidFill>
                <a:effectLst/>
                <a:latin typeface="+mn-lt"/>
                <a:ea typeface="+mn-ea"/>
                <a:cs typeface="+mn-cs"/>
                <a:hlinkClick r:id="rId3"/>
              </a:rPr>
              <a:t>Alistair Cockburn</a:t>
            </a:r>
            <a:r>
              <a:rPr lang="en-US" sz="1200" b="0" i="0" kern="1200" dirty="0">
                <a:solidFill>
                  <a:schemeClr val="tx1"/>
                </a:solidFill>
                <a:effectLst/>
                <a:latin typeface="+mn-lt"/>
                <a:ea typeface="+mn-ea"/>
                <a:cs typeface="+mn-cs"/>
              </a:rPr>
              <a:t>. The methodology was named “Crystal” </a:t>
            </a:r>
            <a:r>
              <a:rPr lang="en-US" sz="1200" b="0" i="1" u="none" strike="noStrike" kern="1200" dirty="0">
                <a:solidFill>
                  <a:schemeClr val="tx1"/>
                </a:solidFill>
                <a:effectLst/>
                <a:latin typeface="+mn-lt"/>
                <a:ea typeface="+mn-ea"/>
                <a:cs typeface="+mn-cs"/>
                <a:hlinkClick r:id="rId4"/>
              </a:rPr>
              <a:t>only in 1997</a:t>
            </a:r>
            <a:r>
              <a:rPr lang="en-US" sz="1200" b="0" i="0"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5"/>
              </a:rPr>
              <a:t>Crystal</a:t>
            </a:r>
            <a:r>
              <a:rPr lang="en-US" sz="1200" b="0" i="0" kern="1200" dirty="0">
                <a:solidFill>
                  <a:schemeClr val="tx1"/>
                </a:solidFill>
                <a:effectLst/>
                <a:latin typeface="+mn-lt"/>
                <a:ea typeface="+mn-ea"/>
                <a:cs typeface="+mn-cs"/>
              </a:rPr>
              <a:t> can be applied to teams of up to 6 or 8 co-located developers working on systems that are not life-critical. You can see the seeds of agile manifesto in Crystal because it focuses on – (1) Frequent delivery of usable code to users, (2) Reflective improvement and (3) Osmotic communication preferably by being co-located.</a:t>
            </a: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31</a:t>
            </a:fld>
            <a:endParaRPr lang="en-US"/>
          </a:p>
        </p:txBody>
      </p:sp>
    </p:spTree>
    <p:extLst>
      <p:ext uri="{BB962C8B-B14F-4D97-AF65-F5344CB8AC3E}">
        <p14:creationId xmlns:p14="http://schemas.microsoft.com/office/powerpoint/2010/main" val="4086775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Agile software development refers to a group of software development methodologies based on iterative development, where requirements and solutions evolve through collaboration between self-organizing cross-functional teams.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Agile methodology started with a focus on software development as a way of working that keeps everyone focused on quickly producing working software that meets customer needs, it generally promote a disciplined project management process that encourages frequent inspection and adaptation, a leadership philosophy that encourages teamwork, self-organization and accountability, a set of engineering best practices intended to allow for rapid delivery of high-quality software, and a business approach that aligns development with customer needs and company goals.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33</a:t>
            </a:fld>
            <a:endParaRPr lang="en-US"/>
          </a:p>
        </p:txBody>
      </p:sp>
    </p:spTree>
    <p:extLst>
      <p:ext uri="{BB962C8B-B14F-4D97-AF65-F5344CB8AC3E}">
        <p14:creationId xmlns:p14="http://schemas.microsoft.com/office/powerpoint/2010/main" val="611614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a:t>
            </a:fld>
            <a:endParaRPr lang="en-US"/>
          </a:p>
        </p:txBody>
      </p:sp>
    </p:spTree>
    <p:extLst>
      <p:ext uri="{BB962C8B-B14F-4D97-AF65-F5344CB8AC3E}">
        <p14:creationId xmlns:p14="http://schemas.microsoft.com/office/powerpoint/2010/main" val="2019870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38</a:t>
            </a:fld>
            <a:endParaRPr lang="en-US" dirty="0"/>
          </a:p>
        </p:txBody>
      </p:sp>
    </p:spTree>
    <p:extLst>
      <p:ext uri="{BB962C8B-B14F-4D97-AF65-F5344CB8AC3E}">
        <p14:creationId xmlns:p14="http://schemas.microsoft.com/office/powerpoint/2010/main" val="1860974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4171907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19502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374385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658938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3</a:t>
            </a:fld>
            <a:endParaRPr lang="en-US" dirty="0"/>
          </a:p>
        </p:txBody>
      </p:sp>
    </p:spTree>
    <p:extLst>
      <p:ext uri="{BB962C8B-B14F-4D97-AF65-F5344CB8AC3E}">
        <p14:creationId xmlns:p14="http://schemas.microsoft.com/office/powerpoint/2010/main" val="4028530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a:t>
            </a:fld>
            <a:endParaRPr lang="en-US"/>
          </a:p>
        </p:txBody>
      </p:sp>
    </p:spTree>
    <p:extLst>
      <p:ext uri="{BB962C8B-B14F-4D97-AF65-F5344CB8AC3E}">
        <p14:creationId xmlns:p14="http://schemas.microsoft.com/office/powerpoint/2010/main" val="451740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a:p>
        </p:txBody>
      </p:sp>
    </p:spTree>
    <p:extLst>
      <p:ext uri="{BB962C8B-B14F-4D97-AF65-F5344CB8AC3E}">
        <p14:creationId xmlns:p14="http://schemas.microsoft.com/office/powerpoint/2010/main" val="3109964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first (industrial) revolution was triggered by the construction of railroads and the invention of steam engines. </a:t>
            </a:r>
          </a:p>
          <a:p>
            <a:r>
              <a:rPr lang="en-US" sz="1200" b="0" i="0" kern="1200" dirty="0">
                <a:solidFill>
                  <a:schemeClr val="tx1"/>
                </a:solidFill>
                <a:effectLst/>
                <a:latin typeface="+mn-lt"/>
                <a:ea typeface="+mn-ea"/>
                <a:cs typeface="+mn-cs"/>
              </a:rPr>
              <a:t>Energy, logistics and communication are behind the 2</a:t>
            </a:r>
            <a:r>
              <a:rPr lang="en-US" sz="1200" b="0" i="0" kern="1200" baseline="30000" dirty="0">
                <a:solidFill>
                  <a:schemeClr val="tx1"/>
                </a:solidFill>
                <a:effectLst/>
                <a:latin typeface="+mn-lt"/>
                <a:ea typeface="+mn-ea"/>
                <a:cs typeface="+mn-cs"/>
              </a:rPr>
              <a:t>nd</a:t>
            </a:r>
            <a:r>
              <a:rPr lang="en-US" sz="1200" b="0" i="0" kern="1200" dirty="0">
                <a:solidFill>
                  <a:schemeClr val="tx1"/>
                </a:solidFill>
                <a:effectLst/>
                <a:latin typeface="+mn-lt"/>
                <a:ea typeface="+mn-ea"/>
                <a:cs typeface="+mn-cs"/>
              </a:rPr>
              <a:t> (specially electricity) </a:t>
            </a:r>
          </a:p>
          <a:p>
            <a:r>
              <a:rPr lang="en-US" sz="1200" b="0" i="0" kern="1200" dirty="0">
                <a:solidFill>
                  <a:schemeClr val="tx1"/>
                </a:solidFill>
                <a:effectLst/>
                <a:latin typeface="+mn-lt"/>
                <a:ea typeface="+mn-ea"/>
                <a:cs typeface="+mn-cs"/>
              </a:rPr>
              <a:t>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revolution is characterized by automation, electronics and first step on IT. </a:t>
            </a: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15</a:t>
            </a:fld>
            <a:endParaRPr lang="en-US"/>
          </a:p>
        </p:txBody>
      </p:sp>
    </p:spTree>
    <p:extLst>
      <p:ext uri="{BB962C8B-B14F-4D97-AF65-F5344CB8AC3E}">
        <p14:creationId xmlns:p14="http://schemas.microsoft.com/office/powerpoint/2010/main" val="3412431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Taiichi Ohno </a:t>
            </a:r>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a:p>
        </p:txBody>
      </p:sp>
    </p:spTree>
    <p:extLst>
      <p:ext uri="{BB962C8B-B14F-4D97-AF65-F5344CB8AC3E}">
        <p14:creationId xmlns:p14="http://schemas.microsoft.com/office/powerpoint/2010/main" val="1053584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sz="1200" b="0" i="0" kern="1200" dirty="0">
                <a:solidFill>
                  <a:schemeClr val="tx1"/>
                </a:solidFill>
                <a:effectLst/>
                <a:latin typeface="+mn-lt"/>
                <a:ea typeface="+mn-ea"/>
                <a:cs typeface="+mn-cs"/>
              </a:rPr>
              <a:t>К</a:t>
            </a:r>
            <a:r>
              <a:rPr lang="en-US" sz="1200" b="0" i="0" kern="1200" dirty="0" err="1">
                <a:solidFill>
                  <a:schemeClr val="tx1"/>
                </a:solidFill>
                <a:effectLst/>
                <a:latin typeface="+mn-lt"/>
                <a:ea typeface="+mn-ea"/>
                <a:cs typeface="+mn-cs"/>
              </a:rPr>
              <a:t>ey</a:t>
            </a:r>
            <a:r>
              <a:rPr lang="en-US" sz="1200" b="0" i="0" kern="1200" dirty="0">
                <a:solidFill>
                  <a:schemeClr val="tx1"/>
                </a:solidFill>
                <a:effectLst/>
                <a:latin typeface="+mn-lt"/>
                <a:ea typeface="+mn-ea"/>
                <a:cs typeface="+mn-cs"/>
              </a:rPr>
              <a:t> roles for its successful implementation</a:t>
            </a:r>
            <a:endParaRPr lang="bg-BG"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Executive Leadership</a:t>
            </a:r>
            <a:r>
              <a:rPr lang="en-US" sz="1200" b="0" i="0" kern="1200" dirty="0">
                <a:solidFill>
                  <a:schemeClr val="tx1"/>
                </a:solidFill>
                <a:effectLst/>
                <a:latin typeface="+mn-lt"/>
                <a:ea typeface="+mn-ea"/>
                <a:cs typeface="+mn-cs"/>
              </a:rPr>
              <a:t> includes the CEO and other members of top management. </a:t>
            </a:r>
          </a:p>
          <a:p>
            <a:r>
              <a:rPr lang="en-US" sz="1200" b="0" i="1" kern="1200" dirty="0">
                <a:solidFill>
                  <a:schemeClr val="tx1"/>
                </a:solidFill>
                <a:effectLst/>
                <a:latin typeface="+mn-lt"/>
                <a:ea typeface="+mn-ea"/>
                <a:cs typeface="+mn-cs"/>
              </a:rPr>
              <a:t>Champions</a:t>
            </a:r>
            <a:r>
              <a:rPr lang="en-US" sz="1200" b="0" i="0" kern="1200" dirty="0">
                <a:solidFill>
                  <a:schemeClr val="tx1"/>
                </a:solidFill>
                <a:effectLst/>
                <a:latin typeface="+mn-lt"/>
                <a:ea typeface="+mn-ea"/>
                <a:cs typeface="+mn-cs"/>
              </a:rPr>
              <a:t> take responsibility for Six Sigma implementation across the organization in an integrated manner. The Executive Leadership draws them from upper management. Champions also act as mentors to Black Belts.</a:t>
            </a:r>
          </a:p>
          <a:p>
            <a:r>
              <a:rPr lang="en-US" sz="1200" b="0" i="1" kern="1200" dirty="0">
                <a:solidFill>
                  <a:schemeClr val="tx1"/>
                </a:solidFill>
                <a:effectLst/>
                <a:latin typeface="+mn-lt"/>
                <a:ea typeface="+mn-ea"/>
                <a:cs typeface="+mn-cs"/>
              </a:rPr>
              <a:t>Master Black Belts</a:t>
            </a:r>
            <a:r>
              <a:rPr lang="en-US" sz="1200" b="0" i="0" kern="1200" dirty="0">
                <a:solidFill>
                  <a:schemeClr val="tx1"/>
                </a:solidFill>
                <a:effectLst/>
                <a:latin typeface="+mn-lt"/>
                <a:ea typeface="+mn-ea"/>
                <a:cs typeface="+mn-cs"/>
              </a:rPr>
              <a:t>, identified by Champions, act as in-house coaches on Six Sigma. They devote 100% of their time to Six Sigma. They assist Champions and guide Black Belts and Green Belts. </a:t>
            </a:r>
            <a:r>
              <a:rPr lang="en-US" sz="1200" b="0" i="1" kern="1200" dirty="0">
                <a:solidFill>
                  <a:schemeClr val="tx1"/>
                </a:solidFill>
                <a:effectLst/>
                <a:latin typeface="+mn-lt"/>
                <a:ea typeface="+mn-ea"/>
                <a:cs typeface="+mn-cs"/>
              </a:rPr>
              <a:t>Black Belts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Green Belts</a:t>
            </a:r>
            <a:r>
              <a:rPr lang="en-US" sz="1200" b="0" i="0" kern="1200" dirty="0">
                <a:solidFill>
                  <a:schemeClr val="tx1"/>
                </a:solidFill>
                <a:effectLst/>
                <a:latin typeface="+mn-lt"/>
                <a:ea typeface="+mn-ea"/>
                <a:cs typeface="+mn-cs"/>
              </a:rPr>
              <a:t> </a:t>
            </a:r>
            <a:endParaRPr lang="bg-BG" sz="1200" b="0" i="0" kern="1200" dirty="0">
              <a:solidFill>
                <a:schemeClr val="tx1"/>
              </a:solidFill>
              <a:effectLst/>
              <a:latin typeface="+mn-lt"/>
              <a:ea typeface="+mn-ea"/>
              <a:cs typeface="+mn-cs"/>
            </a:endParaRPr>
          </a:p>
          <a:p>
            <a:r>
              <a:rPr lang="en-US" dirty="0"/>
              <a:t>Set of techniques and tools for process improvement. First introduced at Motorola around 1980. </a:t>
            </a:r>
          </a:p>
          <a:p>
            <a:r>
              <a:rPr lang="en-US" b="1" dirty="0"/>
              <a:t>99.99966% </a:t>
            </a:r>
            <a:r>
              <a:rPr lang="en-US" dirty="0"/>
              <a:t>of all production should be defect free.</a:t>
            </a:r>
          </a:p>
          <a:p>
            <a:r>
              <a:rPr lang="en-US" dirty="0"/>
              <a:t>Continuous efforts to achieve stable and predictable process.</a:t>
            </a:r>
          </a:p>
          <a:p>
            <a:r>
              <a:rPr lang="en-US" dirty="0"/>
              <a:t>Manufacturing and business processes have characteristics that can be defined, measure, analyzed, improved, and controlled.</a:t>
            </a:r>
          </a:p>
          <a:p>
            <a:r>
              <a:rPr lang="en-US" dirty="0"/>
              <a:t>Achieving sustained quality improvement requires commitment from the entire organization.</a:t>
            </a:r>
          </a:p>
          <a:p>
            <a:r>
              <a:rPr lang="en-US" dirty="0"/>
              <a:t>An increased emphasis on strong and passionate management leadership and support.</a:t>
            </a:r>
          </a:p>
          <a:p>
            <a:r>
              <a:rPr lang="en-US" dirty="0"/>
              <a:t>A clear commitment to making decisions on the basis of verifiable data and statistical methods, rather than assumptions and guesswork.</a:t>
            </a:r>
          </a:p>
          <a:p>
            <a:endParaRPr lang="en-US" dirty="0"/>
          </a:p>
          <a:p>
            <a:endParaRPr lang="en-US" sz="1200" b="0" i="0"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hlinkClick r:id="" action="ppaction://noaction"/>
            </a:endParaRPr>
          </a:p>
          <a:p>
            <a:r>
              <a:rPr lang="en-US" sz="1200" b="0" i="0" u="none" strike="noStrike" kern="1200" dirty="0">
                <a:solidFill>
                  <a:schemeClr val="tx1"/>
                </a:solidFill>
                <a:effectLst/>
                <a:latin typeface="+mn-lt"/>
                <a:ea typeface="+mn-ea"/>
                <a:cs typeface="+mn-cs"/>
                <a:hlinkClick r:id="" action="ppaction://noaction"/>
              </a:rPr>
              <a:t>Lean management</a:t>
            </a:r>
            <a:r>
              <a:rPr lang="en-US" sz="1200" b="0" i="0" kern="1200" dirty="0">
                <a:solidFill>
                  <a:schemeClr val="tx1"/>
                </a:solidFill>
                <a:effectLst/>
                <a:latin typeface="+mn-lt"/>
                <a:ea typeface="+mn-ea"/>
                <a:cs typeface="+mn-cs"/>
              </a:rPr>
              <a:t> and Six Sigma are two concepts which share similar methodologies and tools. Both programs are </a:t>
            </a:r>
            <a:r>
              <a:rPr lang="en-US" sz="1200" b="0" i="0" u="none" strike="noStrike" kern="1200" dirty="0">
                <a:solidFill>
                  <a:schemeClr val="tx1"/>
                </a:solidFill>
                <a:effectLst/>
                <a:latin typeface="+mn-lt"/>
                <a:ea typeface="+mn-ea"/>
                <a:cs typeface="+mn-cs"/>
                <a:hlinkClick r:id="rId3" tooltip="Culture of Japan"/>
              </a:rPr>
              <a:t>Japanese</a:t>
            </a:r>
            <a:r>
              <a:rPr lang="en-US" sz="1200" b="0" i="0" kern="1200" dirty="0">
                <a:solidFill>
                  <a:schemeClr val="tx1"/>
                </a:solidFill>
                <a:effectLst/>
                <a:latin typeface="+mn-lt"/>
                <a:ea typeface="+mn-ea"/>
                <a:cs typeface="+mn-cs"/>
              </a:rPr>
              <a:t>-influenced, but they are two different programs. \</a:t>
            </a:r>
          </a:p>
          <a:p>
            <a:r>
              <a:rPr lang="en-US" sz="1200" b="0" i="0" kern="1200" dirty="0">
                <a:solidFill>
                  <a:schemeClr val="tx1"/>
                </a:solidFill>
                <a:effectLst/>
                <a:latin typeface="+mn-lt"/>
                <a:ea typeface="+mn-ea"/>
                <a:cs typeface="+mn-cs"/>
              </a:rPr>
              <a:t>Lean management is focused on eliminating waste using a set of proven standardized tools and methodologies that target organizational efficiencies while integrating a performance improvement system utilized by everyone, while Six Sigma's focus is on eliminating defects and reducing variation. Both systems are driven by data, though Six Sigma is much more dependent on accurate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100% - (3.4/1,000,000)% = 99.99966%</a:t>
            </a:r>
            <a:br>
              <a:rPr lang="en-US" dirty="0"/>
            </a:br>
            <a:r>
              <a:rPr lang="en-US" sz="1200" b="0" i="0" kern="1200" dirty="0">
                <a:solidFill>
                  <a:schemeClr val="tx1"/>
                </a:solidFill>
                <a:effectLst/>
                <a:latin typeface="+mn-lt"/>
                <a:ea typeface="+mn-ea"/>
                <a:cs typeface="+mn-cs"/>
              </a:rPr>
              <a:t>100% - (2/1,000,000,000)% = 99.9999998%</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a:p>
        </p:txBody>
      </p:sp>
    </p:spTree>
    <p:extLst>
      <p:ext uri="{BB962C8B-B14F-4D97-AF65-F5344CB8AC3E}">
        <p14:creationId xmlns:p14="http://schemas.microsoft.com/office/powerpoint/2010/main" val="3328358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Somewhere in the 40-s. </a:t>
            </a:r>
            <a:r>
              <a:rPr lang="en-US" sz="1200" b="0" i="0" kern="1200" dirty="0">
                <a:solidFill>
                  <a:schemeClr val="tx1"/>
                </a:solidFill>
                <a:effectLst/>
                <a:latin typeface="+mn-lt"/>
                <a:ea typeface="+mn-ea"/>
                <a:cs typeface="+mn-cs"/>
              </a:rPr>
              <a:t>a </a:t>
            </a:r>
            <a:r>
              <a:rPr lang="en-US" sz="1200" b="0" i="0" u="none" strike="noStrike" kern="1200" dirty="0">
                <a:solidFill>
                  <a:schemeClr val="tx1"/>
                </a:solidFill>
                <a:effectLst/>
                <a:latin typeface="+mn-lt"/>
                <a:ea typeface="+mn-ea"/>
                <a:cs typeface="+mn-cs"/>
                <a:hlinkClick r:id="rId3" tooltip="Scheduling (production processes)"/>
              </a:rPr>
              <a:t>scheduling</a:t>
            </a:r>
            <a:r>
              <a:rPr lang="en-US" sz="1200" b="0" i="0" kern="1200" dirty="0">
                <a:solidFill>
                  <a:schemeClr val="tx1"/>
                </a:solidFill>
                <a:effectLst/>
                <a:latin typeface="+mn-lt"/>
                <a:ea typeface="+mn-ea"/>
                <a:cs typeface="+mn-cs"/>
              </a:rPr>
              <a:t> system for </a:t>
            </a:r>
            <a:r>
              <a:rPr lang="en-US" sz="1200" b="0" i="0" u="none" strike="noStrike" kern="1200" dirty="0">
                <a:solidFill>
                  <a:schemeClr val="tx1"/>
                </a:solidFill>
                <a:effectLst/>
                <a:latin typeface="+mn-lt"/>
                <a:ea typeface="+mn-ea"/>
                <a:cs typeface="+mn-cs"/>
                <a:hlinkClick r:id="rId4" tooltip="Lean manufacturing"/>
              </a:rPr>
              <a:t>lean manufacturing</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 tooltip="Just-in-time manufacturing"/>
              </a:rPr>
              <a:t>just-in-time manufacturing</a:t>
            </a:r>
            <a:r>
              <a:rPr lang="en-US" sz="1200" b="0" i="0" kern="1200" dirty="0">
                <a:solidFill>
                  <a:schemeClr val="tx1"/>
                </a:solidFill>
                <a:effectLst/>
                <a:latin typeface="+mn-lt"/>
                <a:ea typeface="+mn-ea"/>
                <a:cs typeface="+mn-cs"/>
              </a:rPr>
              <a:t> (JIT).</a:t>
            </a:r>
            <a:r>
              <a:rPr lang="en-US" sz="1200" b="0" i="0" u="none" strike="noStrike" kern="1200" baseline="30000" dirty="0">
                <a:solidFill>
                  <a:schemeClr val="tx1"/>
                </a:solidFill>
                <a:effectLst/>
                <a:latin typeface="+mn-lt"/>
                <a:ea typeface="+mn-ea"/>
                <a:cs typeface="+mn-cs"/>
                <a:hlinkClick r:id="rId6"/>
              </a:rPr>
              <a:t>[2]</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7" tooltip="Taiichi Ohno"/>
              </a:rPr>
              <a:t>Taiichi Ohno</a:t>
            </a:r>
            <a:r>
              <a:rPr lang="en-US" sz="1200" b="0" i="0" kern="1200" dirty="0">
                <a:solidFill>
                  <a:schemeClr val="tx1"/>
                </a:solidFill>
                <a:effectLst/>
                <a:latin typeface="+mn-lt"/>
                <a:ea typeface="+mn-ea"/>
                <a:cs typeface="+mn-cs"/>
              </a:rPr>
              <a:t>, an </a:t>
            </a:r>
            <a:r>
              <a:rPr lang="en-US" sz="1200" b="0" i="0" u="none" strike="noStrike" kern="1200" dirty="0">
                <a:solidFill>
                  <a:schemeClr val="tx1"/>
                </a:solidFill>
                <a:effectLst/>
                <a:latin typeface="+mn-lt"/>
                <a:ea typeface="+mn-ea"/>
                <a:cs typeface="+mn-cs"/>
                <a:hlinkClick r:id="rId8" tooltip="Industrial engineer"/>
              </a:rPr>
              <a:t>industrial engineer</a:t>
            </a:r>
            <a:r>
              <a:rPr lang="en-US" sz="1200" b="0" i="0" kern="1200" dirty="0">
                <a:solidFill>
                  <a:schemeClr val="tx1"/>
                </a:solidFill>
                <a:effectLst/>
                <a:latin typeface="+mn-lt"/>
                <a:ea typeface="+mn-ea"/>
                <a:cs typeface="+mn-cs"/>
              </a:rPr>
              <a:t> at </a:t>
            </a:r>
            <a:r>
              <a:rPr lang="en-US" sz="1200" b="0" i="0" u="none" strike="noStrike" kern="1200" dirty="0">
                <a:solidFill>
                  <a:schemeClr val="tx1"/>
                </a:solidFill>
                <a:effectLst/>
                <a:latin typeface="+mn-lt"/>
                <a:ea typeface="+mn-ea"/>
                <a:cs typeface="+mn-cs"/>
                <a:hlinkClick r:id="rId9" tooltip="Toyota"/>
              </a:rPr>
              <a:t>Toyota</a:t>
            </a:r>
            <a:r>
              <a:rPr lang="en-US" sz="1200" b="0" i="0" kern="1200" dirty="0">
                <a:solidFill>
                  <a:schemeClr val="tx1"/>
                </a:solidFill>
                <a:effectLst/>
                <a:latin typeface="+mn-lt"/>
                <a:ea typeface="+mn-ea"/>
                <a:cs typeface="+mn-cs"/>
              </a:rPr>
              <a:t>, developed </a:t>
            </a:r>
            <a:r>
              <a:rPr lang="en-US" sz="1200" b="0" i="0" kern="1200" dirty="0" err="1">
                <a:solidFill>
                  <a:schemeClr val="tx1"/>
                </a:solidFill>
                <a:effectLst/>
                <a:latin typeface="+mn-lt"/>
                <a:ea typeface="+mn-ea"/>
                <a:cs typeface="+mn-cs"/>
              </a:rPr>
              <a:t>kanban</a:t>
            </a:r>
            <a:r>
              <a:rPr lang="en-US" sz="1200" b="0" i="0" kern="1200" dirty="0">
                <a:solidFill>
                  <a:schemeClr val="tx1"/>
                </a:solidFill>
                <a:effectLst/>
                <a:latin typeface="+mn-lt"/>
                <a:ea typeface="+mn-ea"/>
                <a:cs typeface="+mn-cs"/>
              </a:rPr>
              <a:t> to improve manufacturing efficiency. Kanban is one method to achieve JIT.</a:t>
            </a:r>
            <a:r>
              <a:rPr lang="en-US" sz="1200" b="0" i="0" u="none" strike="noStrike" kern="1200" baseline="30000" dirty="0">
                <a:solidFill>
                  <a:schemeClr val="tx1"/>
                </a:solidFill>
                <a:effectLst/>
                <a:latin typeface="+mn-lt"/>
                <a:ea typeface="+mn-ea"/>
                <a:cs typeface="+mn-cs"/>
                <a:hlinkClick r:id="rId10"/>
              </a:rPr>
              <a:t>[3]</a:t>
            </a:r>
            <a:r>
              <a:rPr lang="en-US" sz="1200" b="0" i="0" kern="1200" dirty="0">
                <a:solidFill>
                  <a:schemeClr val="tx1"/>
                </a:solidFill>
                <a:effectLst/>
                <a:latin typeface="+mn-lt"/>
                <a:ea typeface="+mn-ea"/>
                <a:cs typeface="+mn-cs"/>
              </a:rPr>
              <a:t> The system takes its name from the cards that track production within a factory. For many in the automotive sector, </a:t>
            </a:r>
            <a:r>
              <a:rPr lang="en-US" sz="1200" b="0" i="0" kern="1200" dirty="0" err="1">
                <a:solidFill>
                  <a:schemeClr val="tx1"/>
                </a:solidFill>
                <a:effectLst/>
                <a:latin typeface="+mn-lt"/>
                <a:ea typeface="+mn-ea"/>
                <a:cs typeface="+mn-cs"/>
              </a:rPr>
              <a:t>kanban</a:t>
            </a:r>
            <a:r>
              <a:rPr lang="en-US" sz="1200" b="0" i="0" kern="1200" dirty="0">
                <a:solidFill>
                  <a:schemeClr val="tx1"/>
                </a:solidFill>
                <a:effectLst/>
                <a:latin typeface="+mn-lt"/>
                <a:ea typeface="+mn-ea"/>
                <a:cs typeface="+mn-cs"/>
              </a:rPr>
              <a:t> is known as the "Toyota nameplate system" and as such the term is not used by some other automakers.</a:t>
            </a: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a:p>
        </p:txBody>
      </p:sp>
    </p:spTree>
    <p:extLst>
      <p:ext uri="{BB962C8B-B14F-4D97-AF65-F5344CB8AC3E}">
        <p14:creationId xmlns:p14="http://schemas.microsoft.com/office/powerpoint/2010/main" val="2872060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Originates</a:t>
            </a:r>
            <a:r>
              <a:rPr lang="bg-BG" dirty="0"/>
              <a:t> </a:t>
            </a:r>
            <a:r>
              <a:rPr lang="en-US" sz="1200" b="0" i="0" kern="1200" dirty="0">
                <a:solidFill>
                  <a:schemeClr val="tx1"/>
                </a:solidFill>
                <a:effectLst/>
                <a:latin typeface="+mn-lt"/>
                <a:ea typeface="+mn-ea"/>
                <a:cs typeface="+mn-cs"/>
              </a:rPr>
              <a:t>from a symposium on advanced programming held in 1956</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Most suitable for</a:t>
            </a:r>
            <a:r>
              <a:rPr lang="en-US" dirty="0"/>
              <a:t> construction and manufacturing.</a:t>
            </a:r>
            <a:r>
              <a:rPr lang="bg-BG" dirty="0"/>
              <a:t> </a:t>
            </a:r>
            <a:endParaRPr lang="en-US" dirty="0"/>
          </a:p>
          <a:p>
            <a:r>
              <a:rPr lang="en-US" sz="1200" b="0" i="0" kern="1200" dirty="0">
                <a:solidFill>
                  <a:schemeClr val="tx1"/>
                </a:solidFill>
                <a:effectLst/>
                <a:latin typeface="+mn-lt"/>
                <a:ea typeface="+mn-ea"/>
                <a:cs typeface="+mn-cs"/>
              </a:rPr>
              <a:t>The model requires that you move from one phase to another only once that phase has been successfully completed.</a:t>
            </a:r>
            <a:endParaRPr lang="en-US" dirty="0"/>
          </a:p>
          <a:p>
            <a:r>
              <a:rPr lang="en-US" dirty="0"/>
              <a:t>Widely used in large projects, t</a:t>
            </a:r>
            <a:r>
              <a:rPr lang="en-US" sz="1200" b="0" i="0" kern="1200" dirty="0">
                <a:solidFill>
                  <a:schemeClr val="tx1"/>
                </a:solidFill>
                <a:effectLst/>
                <a:latin typeface="+mn-lt"/>
                <a:ea typeface="+mn-ea"/>
                <a:cs typeface="+mn-cs"/>
              </a:rPr>
              <a:t>he model consist of six parts, beginning with capturing requirements in a document, creating models to analyze them, designing, coding, testing and installing and maintenance of that system. </a:t>
            </a:r>
            <a:r>
              <a:rPr lang="en-US" dirty="0"/>
              <a:t>Huge focus on documentation. Requirements and scope are fixed. The product is stable and well understood. </a:t>
            </a:r>
            <a:r>
              <a:rPr lang="en-US" b="0" i="0" dirty="0">
                <a:solidFill>
                  <a:srgbClr val="424242"/>
                </a:solidFill>
                <a:effectLst/>
                <a:latin typeface="Roboto"/>
              </a:rPr>
              <a:t>Waterfall is great for manufacturing and </a:t>
            </a:r>
            <a:r>
              <a:rPr lang="en-US" b="0" i="0" u="none" strike="noStrike" dirty="0">
                <a:solidFill>
                  <a:srgbClr val="03ADEE"/>
                </a:solidFill>
                <a:effectLst/>
                <a:latin typeface="Roboto"/>
                <a:hlinkClick r:id="rId3">
                  <a:extLst>
                    <a:ext uri="{A12FA001-AC4F-418D-AE19-62706E023703}">
                      <ahyp:hlinkClr xmlns:ahyp="http://schemas.microsoft.com/office/drawing/2018/hyperlinkcolor" val="tx"/>
                    </a:ext>
                  </a:extLst>
                </a:hlinkClick>
              </a:rPr>
              <a:t>construction projects</a:t>
            </a:r>
            <a:r>
              <a:rPr lang="en-US" b="0" i="0" dirty="0">
                <a:solidFill>
                  <a:srgbClr val="424242"/>
                </a:solidFill>
                <a:effectLst/>
                <a:latin typeface="Roboto"/>
              </a:rPr>
              <a:t>, which are highly structured and when it’s too expensive to pivot or change anything after the fact. Waterfall often makes use of a Gantt chart for planning and scheduling; an example is below.</a:t>
            </a: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a:p>
        </p:txBody>
      </p:sp>
    </p:spTree>
    <p:extLst>
      <p:ext uri="{BB962C8B-B14F-4D97-AF65-F5344CB8AC3E}">
        <p14:creationId xmlns:p14="http://schemas.microsoft.com/office/powerpoint/2010/main" val="2487713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about.softuni.b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12.png"/><Relationship Id="rId12" Type="http://schemas.openxmlformats.org/officeDocument/2006/relationships/image" Target="../media/image22.png"/><Relationship Id="rId2" Type="http://schemas.openxmlformats.org/officeDocument/2006/relationships/image" Target="../media/image1.emf"/><Relationship Id="rId16"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4.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9.png"/><Relationship Id="rId4" Type="http://schemas.openxmlformats.org/officeDocument/2006/relationships/image" Target="../media/image21.png"/><Relationship Id="rId9" Type="http://schemas.openxmlformats.org/officeDocument/2006/relationships/image" Target="../media/image10.png"/><Relationship Id="rId14"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emf"/><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a:t>Click icon to add picture</a:t>
            </a:r>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a:t>Presentation Title</a:t>
            </a:r>
          </a:p>
        </p:txBody>
      </p:sp>
    </p:spTree>
    <p:extLst>
      <p:ext uri="{BB962C8B-B14F-4D97-AF65-F5344CB8AC3E}">
        <p14:creationId xmlns:p14="http://schemas.microsoft.com/office/powerpoint/2010/main" val="9701792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3774019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https://about.softuni.bg</a:t>
            </a:r>
            <a:r>
              <a:rPr lang="en-US" sz="1600" noProof="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userDrawn="1"/>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41920612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a:t>Software University – High-Quality Education, Profession and Job for Software Developers</a:t>
            </a:r>
          </a:p>
          <a:p>
            <a:pPr lvl="1"/>
            <a:r>
              <a:rPr lang="en-US" noProof="1">
                <a:hlinkClick r:id="rId8"/>
              </a:rPr>
              <a:t>softuni.bg</a:t>
            </a:r>
            <a:endParaRPr lang="en-US" noProof="1"/>
          </a:p>
          <a:p>
            <a:r>
              <a:rPr lang="en-US" sz="3000" noProof="0"/>
              <a:t>Software University Foundation</a:t>
            </a:r>
          </a:p>
          <a:p>
            <a:pPr lvl="1"/>
            <a:r>
              <a:rPr lang="en-US" noProof="1">
                <a:hlinkClick r:id="rId10"/>
              </a:rPr>
              <a:t>softuni.foundation</a:t>
            </a:r>
            <a:endParaRPr lang="en-US" noProof="1"/>
          </a:p>
          <a:p>
            <a:r>
              <a:rPr lang="en-US" sz="3000" noProof="0"/>
              <a:t>Software University @ Facebook</a:t>
            </a:r>
          </a:p>
          <a:p>
            <a:pPr lvl="1"/>
            <a:r>
              <a:rPr lang="en-US" noProof="1">
                <a:hlinkClick r:id="rId4"/>
              </a:rPr>
              <a:t>facebook.com/SoftwareUniversity</a:t>
            </a:r>
            <a:endParaRPr lang="en-US" noProof="1"/>
          </a:p>
          <a:p>
            <a:r>
              <a:rPr lang="en-US" sz="3000" noProof="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a:t>Trainings @ Software University (SoftUni)</a:t>
            </a:r>
          </a:p>
        </p:txBody>
      </p:sp>
    </p:spTree>
    <p:extLst>
      <p:ext uri="{BB962C8B-B14F-4D97-AF65-F5344CB8AC3E}">
        <p14:creationId xmlns:p14="http://schemas.microsoft.com/office/powerpoint/2010/main" val="2196466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Questions Slide">
    <p:bg>
      <p:bgPr>
        <a:solidFill>
          <a:schemeClr val="bg2"/>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21D9C95-5FF6-4F7E-AC00-ED6F3DD385F0}"/>
              </a:ext>
            </a:extLst>
          </p:cNvPr>
          <p:cNvPicPr>
            <a:picLocks noChangeAspect="1"/>
          </p:cNvPicPr>
          <p:nvPr userDrawn="1"/>
        </p:nvPicPr>
        <p:blipFill rotWithShape="1">
          <a:blip r:embed="rId2"/>
          <a:srcRect b="1672"/>
          <a:stretch/>
        </p:blipFill>
        <p:spPr>
          <a:xfrm>
            <a:off x="-3177" y="5788"/>
            <a:ext cx="12195176" cy="6852212"/>
          </a:xfrm>
          <a:prstGeom prst="rect">
            <a:avLst/>
          </a:prstGeom>
        </p:spPr>
      </p:pic>
      <p:pic>
        <p:nvPicPr>
          <p:cNvPr id="56" name="Picture 55">
            <a:extLst>
              <a:ext uri="{FF2B5EF4-FFF2-40B4-BE49-F238E27FC236}">
                <a16:creationId xmlns:a16="http://schemas.microsoft.com/office/drawing/2014/main" id="{DEAD13D1-8921-41EB-9EDF-DA3F5121F449}"/>
              </a:ext>
            </a:extLst>
          </p:cNvPr>
          <p:cNvPicPr>
            <a:picLocks noChangeAspect="1"/>
          </p:cNvPicPr>
          <p:nvPr/>
        </p:nvPicPr>
        <p:blipFill rotWithShape="1">
          <a:blip r:embed="rId2"/>
          <a:srcRect b="1672"/>
          <a:stretch/>
        </p:blipFill>
        <p:spPr>
          <a:xfrm>
            <a:off x="-3177" y="5788"/>
            <a:ext cx="12195176" cy="6852212"/>
          </a:xfrm>
          <a:prstGeom prst="rect">
            <a:avLst/>
          </a:prstGeom>
        </p:spPr>
      </p:pic>
      <p:sp>
        <p:nvSpPr>
          <p:cNvPr id="19" name="Rectangle 18">
            <a:extLst>
              <a:ext uri="{FF2B5EF4-FFF2-40B4-BE49-F238E27FC236}">
                <a16:creationId xmlns:a16="http://schemas.microsoft.com/office/drawing/2014/main" id="{7CFDBB16-985C-4CC7-B6DB-B81B36037922}"/>
              </a:ext>
            </a:extLst>
          </p:cNvPr>
          <p:cNvSpPr/>
          <p:nvPr/>
        </p:nvSpPr>
        <p:spPr>
          <a:xfrm>
            <a:off x="-1051301" y="703244"/>
            <a:ext cx="8406073"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ctr" defTabSz="913852" rtl="0" eaLnBrk="0" fontAlgn="auto" latinLnBrk="1"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087" y="2222932"/>
            <a:ext cx="3575905" cy="4148680"/>
          </a:xfrm>
          <a:prstGeom prst="rect">
            <a:avLst/>
          </a:prstGeom>
        </p:spPr>
      </p:pic>
      <p:pic>
        <p:nvPicPr>
          <p:cNvPr id="42" name="Picture 41">
            <a:extLst>
              <a:ext uri="{FF2B5EF4-FFF2-40B4-BE49-F238E27FC236}">
                <a16:creationId xmlns:a16="http://schemas.microsoft.com/office/drawing/2014/main" id="{320846EB-6FC8-4F9D-97D0-A1A8E9CEE0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6452" y="314259"/>
            <a:ext cx="2126081" cy="530284"/>
          </a:xfrm>
          <a:prstGeom prst="rect">
            <a:avLst/>
          </a:prstGeom>
        </p:spPr>
      </p:pic>
      <p:sp>
        <p:nvSpPr>
          <p:cNvPr id="2" name="Date Placeholder 1">
            <a:extLst>
              <a:ext uri="{FF2B5EF4-FFF2-40B4-BE49-F238E27FC236}">
                <a16:creationId xmlns:a16="http://schemas.microsoft.com/office/drawing/2014/main" id="{839983C1-41F3-4B45-9E6B-F2615F743C0A}"/>
              </a:ext>
            </a:extLst>
          </p:cNvPr>
          <p:cNvSpPr>
            <a:spLocks noGrp="1"/>
          </p:cNvSpPr>
          <p:nvPr>
            <p:ph type="dt" sz="half" idx="10"/>
          </p:nvPr>
        </p:nvSpPr>
        <p:spPr/>
        <p:txBody>
          <a:bodyPr/>
          <a:lstStyle/>
          <a:p>
            <a:fld id="{055373AC-9AA7-423B-BA00-BA1C74164DBD}" type="datetime1">
              <a:rPr lang="en-US" smtClean="0"/>
              <a:pPr/>
              <a:t>28-Jan-21</a:t>
            </a:fld>
            <a:endParaRPr lang="en-US" dirty="0"/>
          </a:p>
        </p:txBody>
      </p:sp>
      <p:sp>
        <p:nvSpPr>
          <p:cNvPr id="6" name="Footer Placeholder 5">
            <a:extLst>
              <a:ext uri="{FF2B5EF4-FFF2-40B4-BE49-F238E27FC236}">
                <a16:creationId xmlns:a16="http://schemas.microsoft.com/office/drawing/2014/main" id="{A32622C9-3C7D-445D-83B2-28583716E2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4DAB2-278F-4812-9F5E-FB63D8068383}"/>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18" name="Picture 17">
            <a:extLst>
              <a:ext uri="{FF2B5EF4-FFF2-40B4-BE49-F238E27FC236}">
                <a16:creationId xmlns:a16="http://schemas.microsoft.com/office/drawing/2014/main" id="{A0675455-B7FA-4569-A5FD-A3B0F20B2A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0857" y="1702473"/>
            <a:ext cx="1198901" cy="1198901"/>
          </a:xfrm>
          <a:prstGeom prst="rect">
            <a:avLst/>
          </a:prstGeom>
        </p:spPr>
      </p:pic>
      <p:pic>
        <p:nvPicPr>
          <p:cNvPr id="20" name="Picture 19">
            <a:extLst>
              <a:ext uri="{FF2B5EF4-FFF2-40B4-BE49-F238E27FC236}">
                <a16:creationId xmlns:a16="http://schemas.microsoft.com/office/drawing/2014/main" id="{827D15FD-4C66-4B85-98E6-7826AA8F6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9116" y="3776293"/>
            <a:ext cx="1166400" cy="1402229"/>
          </a:xfrm>
          <a:prstGeom prst="rect">
            <a:avLst/>
          </a:prstGeom>
        </p:spPr>
      </p:pic>
      <p:pic>
        <p:nvPicPr>
          <p:cNvPr id="21" name="Picture 20">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8000" y="3776293"/>
            <a:ext cx="1166400" cy="1389257"/>
          </a:xfrm>
          <a:prstGeom prst="rect">
            <a:avLst/>
          </a:prstGeom>
        </p:spPr>
      </p:pic>
      <p:pic>
        <p:nvPicPr>
          <p:cNvPr id="22" name="Picture 21">
            <a:extLst>
              <a:ext uri="{FF2B5EF4-FFF2-40B4-BE49-F238E27FC236}">
                <a16:creationId xmlns:a16="http://schemas.microsoft.com/office/drawing/2014/main" id="{0A83D66F-855B-463B-920B-BF239B01A2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3775663"/>
            <a:ext cx="1166400" cy="1567139"/>
          </a:xfrm>
          <a:prstGeom prst="rect">
            <a:avLst/>
          </a:prstGeom>
        </p:spPr>
      </p:pic>
      <p:pic>
        <p:nvPicPr>
          <p:cNvPr id="23" name="Picture 22">
            <a:extLst>
              <a:ext uri="{FF2B5EF4-FFF2-40B4-BE49-F238E27FC236}">
                <a16:creationId xmlns:a16="http://schemas.microsoft.com/office/drawing/2014/main" id="{6643F71A-2013-433A-8322-FBAAED3162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08000" y="3769759"/>
            <a:ext cx="1166400" cy="1350756"/>
          </a:xfrm>
          <a:prstGeom prst="rect">
            <a:avLst/>
          </a:prstGeom>
        </p:spPr>
      </p:pic>
      <p:pic>
        <p:nvPicPr>
          <p:cNvPr id="24" name="Picture 23">
            <a:extLst>
              <a:ext uri="{FF2B5EF4-FFF2-40B4-BE49-F238E27FC236}">
                <a16:creationId xmlns:a16="http://schemas.microsoft.com/office/drawing/2014/main" id="{B0812936-74B6-4265-8C08-AEDC8C7987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48000" y="3776293"/>
            <a:ext cx="1166400" cy="1433701"/>
          </a:xfrm>
          <a:prstGeom prst="rect">
            <a:avLst/>
          </a:prstGeom>
        </p:spPr>
      </p:pic>
      <p:pic>
        <p:nvPicPr>
          <p:cNvPr id="25" name="Picture 24">
            <a:extLst>
              <a:ext uri="{FF2B5EF4-FFF2-40B4-BE49-F238E27FC236}">
                <a16:creationId xmlns:a16="http://schemas.microsoft.com/office/drawing/2014/main" id="{C74C190C-5856-41B9-8819-AE8DE0E1098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6303" y="3776295"/>
            <a:ext cx="1164654" cy="1440000"/>
          </a:xfrm>
          <a:prstGeom prst="rect">
            <a:avLst/>
          </a:prstGeom>
        </p:spPr>
      </p:pic>
      <p:cxnSp>
        <p:nvCxnSpPr>
          <p:cNvPr id="27" name="Straight Connector 26">
            <a:extLst>
              <a:ext uri="{FF2B5EF4-FFF2-40B4-BE49-F238E27FC236}">
                <a16:creationId xmlns:a16="http://schemas.microsoft.com/office/drawing/2014/main" id="{5F62FB7C-BD6E-4383-98C1-2CF30F34CAFD}"/>
              </a:ext>
            </a:extLst>
          </p:cNvPr>
          <p:cNvCxnSpPr>
            <a:cxnSpLocks/>
          </p:cNvCxnSpPr>
          <p:nvPr/>
        </p:nvCxnSpPr>
        <p:spPr>
          <a:xfrm>
            <a:off x="3969414"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4E5982E-3110-47E1-A5BB-91B7BECC3093}"/>
              </a:ext>
            </a:extLst>
          </p:cNvPr>
          <p:cNvCxnSpPr/>
          <p:nvPr/>
        </p:nvCxnSpPr>
        <p:spPr>
          <a:xfrm>
            <a:off x="3969414"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FE2F3-0845-4E5B-9375-E9D4027DD675}"/>
              </a:ext>
            </a:extLst>
          </p:cNvPr>
          <p:cNvCxnSpPr/>
          <p:nvPr/>
        </p:nvCxnSpPr>
        <p:spPr>
          <a:xfrm>
            <a:off x="53640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DDBF37-0764-47AA-94E3-9A44F3ED8FB5}"/>
              </a:ext>
            </a:extLst>
          </p:cNvPr>
          <p:cNvCxnSpPr/>
          <p:nvPr/>
        </p:nvCxnSpPr>
        <p:spPr>
          <a:xfrm>
            <a:off x="681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ABE09-E33C-46B7-A80D-7BF4A6956211}"/>
              </a:ext>
            </a:extLst>
          </p:cNvPr>
          <p:cNvCxnSpPr/>
          <p:nvPr/>
        </p:nvCxnSpPr>
        <p:spPr>
          <a:xfrm>
            <a:off x="825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91D320-3732-40B8-864D-142D0A277ED1}"/>
              </a:ext>
            </a:extLst>
          </p:cNvPr>
          <p:cNvCxnSpPr>
            <a:cxnSpLocks/>
          </p:cNvCxnSpPr>
          <p:nvPr/>
        </p:nvCxnSpPr>
        <p:spPr>
          <a:xfrm>
            <a:off x="969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63D1E8-4A92-4691-8A24-A2FC7E8008E5}"/>
              </a:ext>
            </a:extLst>
          </p:cNvPr>
          <p:cNvCxnSpPr>
            <a:cxnSpLocks/>
          </p:cNvCxnSpPr>
          <p:nvPr/>
        </p:nvCxnSpPr>
        <p:spPr>
          <a:xfrm>
            <a:off x="111312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4A0FE1-723D-4682-8682-77BAD950EE15}"/>
              </a:ext>
            </a:extLst>
          </p:cNvPr>
          <p:cNvCxnSpPr/>
          <p:nvPr/>
        </p:nvCxnSpPr>
        <p:spPr>
          <a:xfrm>
            <a:off x="7550307"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0A59F9-9A9D-4956-95B4-F78CC0DB1D59}"/>
              </a:ext>
            </a:extLst>
          </p:cNvPr>
          <p:cNvSpPr/>
          <p:nvPr/>
        </p:nvSpPr>
        <p:spPr>
          <a:xfrm>
            <a:off x="-1589" y="6371331"/>
            <a:ext cx="12195176" cy="5045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7" name="Picture 36">
            <a:extLst>
              <a:ext uri="{FF2B5EF4-FFF2-40B4-BE49-F238E27FC236}">
                <a16:creationId xmlns:a16="http://schemas.microsoft.com/office/drawing/2014/main" id="{8AF69835-F228-45D6-B39E-583EEBF1FE2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950856" y="1702471"/>
            <a:ext cx="1198901" cy="1198901"/>
          </a:xfrm>
          <a:prstGeom prst="rect">
            <a:avLst/>
          </a:prstGeom>
        </p:spPr>
      </p:pic>
      <p:pic>
        <p:nvPicPr>
          <p:cNvPr id="38" name="Picture 37">
            <a:extLst>
              <a:ext uri="{FF2B5EF4-FFF2-40B4-BE49-F238E27FC236}">
                <a16:creationId xmlns:a16="http://schemas.microsoft.com/office/drawing/2014/main" id="{0577C4C0-8539-4520-A497-BBFB45821D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789116" y="3776291"/>
            <a:ext cx="1166400" cy="1402229"/>
          </a:xfrm>
          <a:prstGeom prst="rect">
            <a:avLst/>
          </a:prstGeom>
        </p:spPr>
      </p:pic>
      <p:pic>
        <p:nvPicPr>
          <p:cNvPr id="39" name="Picture 38">
            <a:extLst>
              <a:ext uri="{FF2B5EF4-FFF2-40B4-BE49-F238E27FC236}">
                <a16:creationId xmlns:a16="http://schemas.microsoft.com/office/drawing/2014/main" id="{16073A22-1B90-4D35-943B-5D9816FEB8FE}"/>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6228000" y="3776291"/>
            <a:ext cx="1166400" cy="1389257"/>
          </a:xfrm>
          <a:prstGeom prst="rect">
            <a:avLst/>
          </a:prstGeom>
        </p:spPr>
      </p:pic>
      <p:pic>
        <p:nvPicPr>
          <p:cNvPr id="40" name="Picture 39">
            <a:extLst>
              <a:ext uri="{FF2B5EF4-FFF2-40B4-BE49-F238E27FC236}">
                <a16:creationId xmlns:a16="http://schemas.microsoft.com/office/drawing/2014/main" id="{F7C8CFEA-27DA-4058-A611-3AE53851908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668000" y="3775661"/>
            <a:ext cx="1166400" cy="1567139"/>
          </a:xfrm>
          <a:prstGeom prst="rect">
            <a:avLst/>
          </a:prstGeom>
        </p:spPr>
      </p:pic>
      <p:pic>
        <p:nvPicPr>
          <p:cNvPr id="41" name="Picture 40">
            <a:extLst>
              <a:ext uri="{FF2B5EF4-FFF2-40B4-BE49-F238E27FC236}">
                <a16:creationId xmlns:a16="http://schemas.microsoft.com/office/drawing/2014/main" id="{CE9346DD-5152-48D0-8B06-7F8CE9803DA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108000" y="3769759"/>
            <a:ext cx="1166400" cy="1350756"/>
          </a:xfrm>
          <a:prstGeom prst="rect">
            <a:avLst/>
          </a:prstGeom>
        </p:spPr>
      </p:pic>
      <p:pic>
        <p:nvPicPr>
          <p:cNvPr id="43" name="Picture 42">
            <a:extLst>
              <a:ext uri="{FF2B5EF4-FFF2-40B4-BE49-F238E27FC236}">
                <a16:creationId xmlns:a16="http://schemas.microsoft.com/office/drawing/2014/main" id="{F6B4B602-D2C7-47C8-9470-2C5795ED8C2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548000" y="3776291"/>
            <a:ext cx="1166400" cy="1433701"/>
          </a:xfrm>
          <a:prstGeom prst="rect">
            <a:avLst/>
          </a:prstGeom>
        </p:spPr>
      </p:pic>
      <p:pic>
        <p:nvPicPr>
          <p:cNvPr id="44" name="Picture 43">
            <a:extLst>
              <a:ext uri="{FF2B5EF4-FFF2-40B4-BE49-F238E27FC236}">
                <a16:creationId xmlns:a16="http://schemas.microsoft.com/office/drawing/2014/main" id="{103B7E6D-AFDD-45E1-8121-F42E465AB0E8}"/>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3386303" y="3776295"/>
            <a:ext cx="1164654" cy="1440000"/>
          </a:xfrm>
          <a:prstGeom prst="rect">
            <a:avLst/>
          </a:prstGeom>
        </p:spPr>
      </p:pic>
      <p:cxnSp>
        <p:nvCxnSpPr>
          <p:cNvPr id="45" name="Straight Connector 44">
            <a:extLst>
              <a:ext uri="{FF2B5EF4-FFF2-40B4-BE49-F238E27FC236}">
                <a16:creationId xmlns:a16="http://schemas.microsoft.com/office/drawing/2014/main" id="{5FA3191E-14EF-4DC3-AD93-CA289B12B4C9}"/>
              </a:ext>
            </a:extLst>
          </p:cNvPr>
          <p:cNvCxnSpPr>
            <a:cxnSpLocks/>
          </p:cNvCxnSpPr>
          <p:nvPr userDrawn="1"/>
        </p:nvCxnSpPr>
        <p:spPr>
          <a:xfrm>
            <a:off x="3969414"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530A8A-ABDE-4B7F-B28B-A9B499B32225}"/>
              </a:ext>
            </a:extLst>
          </p:cNvPr>
          <p:cNvCxnSpPr/>
          <p:nvPr userDrawn="1"/>
        </p:nvCxnSpPr>
        <p:spPr>
          <a:xfrm>
            <a:off x="3969414"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ADF575-91AD-4F69-BA66-356B62AEB683}"/>
              </a:ext>
            </a:extLst>
          </p:cNvPr>
          <p:cNvCxnSpPr/>
          <p:nvPr userDrawn="1"/>
        </p:nvCxnSpPr>
        <p:spPr>
          <a:xfrm>
            <a:off x="53640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60C0104-2410-4352-A800-FD0292CC11A7}"/>
              </a:ext>
            </a:extLst>
          </p:cNvPr>
          <p:cNvCxnSpPr/>
          <p:nvPr userDrawn="1"/>
        </p:nvCxnSpPr>
        <p:spPr>
          <a:xfrm>
            <a:off x="681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FB7F08-6662-4D0C-AFAB-CFFDE9B1CA0A}"/>
              </a:ext>
            </a:extLst>
          </p:cNvPr>
          <p:cNvCxnSpPr/>
          <p:nvPr userDrawn="1"/>
        </p:nvCxnSpPr>
        <p:spPr>
          <a:xfrm>
            <a:off x="825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79635D4-E3FF-4174-A648-032E9615851B}"/>
              </a:ext>
            </a:extLst>
          </p:cNvPr>
          <p:cNvCxnSpPr>
            <a:cxnSpLocks/>
          </p:cNvCxnSpPr>
          <p:nvPr userDrawn="1"/>
        </p:nvCxnSpPr>
        <p:spPr>
          <a:xfrm>
            <a:off x="969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601A2EF-9181-444B-8898-83A36D09B869}"/>
              </a:ext>
            </a:extLst>
          </p:cNvPr>
          <p:cNvCxnSpPr>
            <a:cxnSpLocks/>
          </p:cNvCxnSpPr>
          <p:nvPr userDrawn="1"/>
        </p:nvCxnSpPr>
        <p:spPr>
          <a:xfrm>
            <a:off x="111312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7F38C1-A87B-4D59-BE69-6A23413F5870}"/>
              </a:ext>
            </a:extLst>
          </p:cNvPr>
          <p:cNvCxnSpPr/>
          <p:nvPr userDrawn="1"/>
        </p:nvCxnSpPr>
        <p:spPr>
          <a:xfrm>
            <a:off x="7550307"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21450"/>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able of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40596-5F7F-41C3-9807-7FA635B42492}"/>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7" name="Rectangle 6">
            <a:extLst>
              <a:ext uri="{FF2B5EF4-FFF2-40B4-BE49-F238E27FC236}">
                <a16:creationId xmlns:a16="http://schemas.microsoft.com/office/drawing/2014/main" id="{C5951C9B-3DEE-4E28-8D4C-55505E0CB6AB}"/>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9" name="Picture 8" descr="A drawing of a cartoon character&#10;&#10;Description generated with high confidence">
            <a:extLst>
              <a:ext uri="{FF2B5EF4-FFF2-40B4-BE49-F238E27FC236}">
                <a16:creationId xmlns:a16="http://schemas.microsoft.com/office/drawing/2014/main" id="{DC4365F6-D2C1-47B4-8477-38FD2C771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910369" y="1409638"/>
            <a:ext cx="3572162" cy="4385137"/>
          </a:xfrm>
          <a:prstGeom prst="rect">
            <a:avLst/>
          </a:prstGeom>
        </p:spPr>
      </p:pic>
      <p:sp>
        <p:nvSpPr>
          <p:cNvPr id="12" name="Title 11">
            <a:extLst>
              <a:ext uri="{FF2B5EF4-FFF2-40B4-BE49-F238E27FC236}">
                <a16:creationId xmlns:a16="http://schemas.microsoft.com/office/drawing/2014/main" id="{48CCE616-2FC8-4941-8612-3EC8CFD842E0}"/>
              </a:ext>
            </a:extLst>
          </p:cNvPr>
          <p:cNvSpPr>
            <a:spLocks noGrp="1"/>
          </p:cNvSpPr>
          <p:nvPr>
            <p:ph type="title" hasCustomPrompt="1"/>
          </p:nvPr>
        </p:nvSpPr>
        <p:spPr/>
        <p:txBody>
          <a:bodyPr/>
          <a:lstStyle>
            <a:lvl1pPr>
              <a:defRPr>
                <a:solidFill>
                  <a:schemeClr val="bg2"/>
                </a:solidFill>
              </a:defRPr>
            </a:lvl1pPr>
          </a:lstStyle>
          <a:p>
            <a:r>
              <a:rPr lang="en-US" dirty="0"/>
              <a:t>Table of Content</a:t>
            </a:r>
          </a:p>
        </p:txBody>
      </p:sp>
      <p:sp>
        <p:nvSpPr>
          <p:cNvPr id="23" name="Text Placeholder 22">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8182463" cy="4795935"/>
          </a:xfrm>
        </p:spPr>
        <p:txBody>
          <a:bodyPr/>
          <a:lstStyle>
            <a:lvl1pPr marL="514042" indent="-514042">
              <a:buFont typeface="+mj-lt"/>
              <a:buAutoNum type="arabicPeriod"/>
              <a:defRPr>
                <a:solidFill>
                  <a:schemeClr val="tx1"/>
                </a:solidFill>
              </a:defRPr>
            </a:lvl1pPr>
          </a:lstStyle>
          <a:p>
            <a:pPr lvl="0"/>
            <a:r>
              <a:rPr lang="en-GB" dirty="0"/>
              <a:t>…</a:t>
            </a:r>
          </a:p>
          <a:p>
            <a:pPr lvl="0"/>
            <a:r>
              <a:rPr lang="en-GB" dirty="0"/>
              <a:t>…</a:t>
            </a:r>
          </a:p>
          <a:p>
            <a:pPr lvl="0"/>
            <a:r>
              <a:rPr lang="en-GB" dirty="0"/>
              <a:t>…</a:t>
            </a:r>
            <a:endParaRPr lang="en-US" dirty="0"/>
          </a:p>
        </p:txBody>
      </p:sp>
      <p:sp>
        <p:nvSpPr>
          <p:cNvPr id="14" name="Date Placeholder 13">
            <a:extLst>
              <a:ext uri="{FF2B5EF4-FFF2-40B4-BE49-F238E27FC236}">
                <a16:creationId xmlns:a16="http://schemas.microsoft.com/office/drawing/2014/main" id="{0AA6AF62-9F6D-4B1C-831C-72AACA29F786}"/>
              </a:ext>
            </a:extLst>
          </p:cNvPr>
          <p:cNvSpPr>
            <a:spLocks noGrp="1"/>
          </p:cNvSpPr>
          <p:nvPr>
            <p:ph type="dt" sz="half" idx="14"/>
          </p:nvPr>
        </p:nvSpPr>
        <p:spPr/>
        <p:txBody>
          <a:bodyPr/>
          <a:lstStyle/>
          <a:p>
            <a:fld id="{055373AC-9AA7-423B-BA00-BA1C74164DBD}" type="datetime1">
              <a:rPr lang="en-US" smtClean="0"/>
              <a:pPr/>
              <a:t>28-Jan-21</a:t>
            </a:fld>
            <a:endParaRPr lang="en-US" dirty="0"/>
          </a:p>
        </p:txBody>
      </p:sp>
      <p:sp>
        <p:nvSpPr>
          <p:cNvPr id="15" name="Footer Placeholder 14">
            <a:extLst>
              <a:ext uri="{FF2B5EF4-FFF2-40B4-BE49-F238E27FC236}">
                <a16:creationId xmlns:a16="http://schemas.microsoft.com/office/drawing/2014/main" id="{D92A8ED8-1E91-4F87-9AAB-0B939CA64F66}"/>
              </a:ext>
            </a:extLst>
          </p:cNvPr>
          <p:cNvSpPr>
            <a:spLocks noGrp="1"/>
          </p:cNvSpPr>
          <p:nvPr>
            <p:ph type="ftr" sz="quarter" idx="15"/>
          </p:nvPr>
        </p:nvSpPr>
        <p:spPr/>
        <p:txBody>
          <a:bodyPr/>
          <a:lstStyle/>
          <a:p>
            <a:endParaRPr lang="en-US" dirty="0"/>
          </a:p>
        </p:txBody>
      </p:sp>
      <p:sp>
        <p:nvSpPr>
          <p:cNvPr id="16" name="Slide Number Placeholder 15">
            <a:extLst>
              <a:ext uri="{FF2B5EF4-FFF2-40B4-BE49-F238E27FC236}">
                <a16:creationId xmlns:a16="http://schemas.microsoft.com/office/drawing/2014/main" id="{37E4C518-B0B3-4716-AB97-AC8ECA4F7C84}"/>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3" name="Picture 2">
            <a:extLst>
              <a:ext uri="{FF2B5EF4-FFF2-40B4-BE49-F238E27FC236}">
                <a16:creationId xmlns:a16="http://schemas.microsoft.com/office/drawing/2014/main" id="{10D0F638-F770-4732-9027-F69A91A619AE}"/>
              </a:ext>
            </a:extLst>
          </p:cNvPr>
          <p:cNvPicPr>
            <a:picLocks noChangeAspect="1"/>
          </p:cNvPicPr>
          <p:nvPr userDrawn="1"/>
        </p:nvPicPr>
        <p:blipFill>
          <a:blip r:embed="rId4">
            <a:extLst>
              <a:ext uri="{BEBA8EAE-BF5A-486C-A8C5-ECC9F3942E4B}">
                <a14:imgProps xmlns:a14="http://schemas.microsoft.com/office/drawing/2010/main">
                  <a14:imgLayer r:embed="rId5">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033" y="264473"/>
            <a:ext cx="1929016" cy="563121"/>
          </a:xfrm>
          <a:prstGeom prst="rect">
            <a:avLst/>
          </a:prstGeom>
          <a:solidFill>
            <a:schemeClr val="accent1">
              <a:alpha val="1000"/>
            </a:schemeClr>
          </a:solidFill>
        </p:spPr>
      </p:pic>
    </p:spTree>
    <p:extLst>
      <p:ext uri="{BB962C8B-B14F-4D97-AF65-F5344CB8AC3E}">
        <p14:creationId xmlns:p14="http://schemas.microsoft.com/office/powerpoint/2010/main" val="44226377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a:t>Click to Edit Section Title</a:t>
            </a:r>
            <a:endParaRPr lang="en-US" altLang="ko-KR" noProof="0"/>
          </a:p>
        </p:txBody>
      </p:sp>
    </p:spTree>
    <p:extLst>
      <p:ext uri="{BB962C8B-B14F-4D97-AF65-F5344CB8AC3E}">
        <p14:creationId xmlns:p14="http://schemas.microsoft.com/office/powerpoint/2010/main" val="3529216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Rectangle Top">
            <a:extLst>
              <a:ext uri="{FF2B5EF4-FFF2-40B4-BE49-F238E27FC236}">
                <a16:creationId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110297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a:t>Slide Title</a:t>
            </a:r>
          </a:p>
        </p:txBody>
      </p:sp>
      <p:grpSp>
        <p:nvGrpSpPr>
          <p:cNvPr id="10" name="Group 9">
            <a:extLst>
              <a:ext uri="{FF2B5EF4-FFF2-40B4-BE49-F238E27FC236}">
                <a16:creationId xmlns:a16="http://schemas.microsoft.com/office/drawing/2014/main" id="{43CDBCC2-1C96-44BC-B992-7B0C49C34904}"/>
              </a:ext>
            </a:extLst>
          </p:cNvPr>
          <p:cNvGrpSpPr/>
          <p:nvPr userDrawn="1"/>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userDrawn="1"/>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3545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a:t>Slide Title</a:t>
            </a:r>
          </a:p>
        </p:txBody>
      </p:sp>
      <p:grpSp>
        <p:nvGrpSpPr>
          <p:cNvPr id="33" name="Group 32">
            <a:extLst>
              <a:ext uri="{FF2B5EF4-FFF2-40B4-BE49-F238E27FC236}">
                <a16:creationId xmlns:a16="http://schemas.microsoft.com/office/drawing/2014/main" id="{7CF60135-47AA-48F0-96BA-0E795668ABDB}"/>
              </a:ext>
            </a:extLst>
          </p:cNvPr>
          <p:cNvGrpSpPr/>
          <p:nvPr userDrawn="1"/>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79651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3" name="Rectangle Left">
            <a:extLst>
              <a:ext uri="{FF2B5EF4-FFF2-40B4-BE49-F238E27FC236}">
                <a16:creationId xmlns:a16="http://schemas.microsoft.com/office/drawing/2014/main"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Title">
            <a:extLst>
              <a:ext uri="{FF2B5EF4-FFF2-40B4-BE49-F238E27FC236}">
                <a16:creationId xmlns:a16="http://schemas.microsoft.com/office/drawing/2014/main"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a:t>Slide Title</a:t>
            </a:r>
          </a:p>
        </p:txBody>
      </p:sp>
      <p:grpSp>
        <p:nvGrpSpPr>
          <p:cNvPr id="28" name="Group 27">
            <a:extLst>
              <a:ext uri="{FF2B5EF4-FFF2-40B4-BE49-F238E27FC236}">
                <a16:creationId xmlns:a16="http://schemas.microsoft.com/office/drawing/2014/main" id="{C4248838-4E67-439E-AE0A-0043D2CB04D6}"/>
              </a:ext>
            </a:extLst>
          </p:cNvPr>
          <p:cNvGrpSpPr/>
          <p:nvPr userDrawn="1"/>
        </p:nvGrpSpPr>
        <p:grpSpPr>
          <a:xfrm>
            <a:off x="108596" y="5591709"/>
            <a:ext cx="641749" cy="1016973"/>
            <a:chOff x="3928039" y="1792355"/>
            <a:chExt cx="1830304" cy="2900460"/>
          </a:xfrm>
        </p:grpSpPr>
        <p:grpSp>
          <p:nvGrpSpPr>
            <p:cNvPr id="29" name="Group 28">
              <a:extLst>
                <a:ext uri="{FF2B5EF4-FFF2-40B4-BE49-F238E27FC236}">
                  <a16:creationId xmlns:a16="http://schemas.microsoft.com/office/drawing/2014/main" id="{810CFD6A-2427-49D5-846A-5F93601D4184}"/>
                </a:ext>
              </a:extLst>
            </p:cNvPr>
            <p:cNvGrpSpPr/>
            <p:nvPr/>
          </p:nvGrpSpPr>
          <p:grpSpPr>
            <a:xfrm>
              <a:off x="3928039" y="1792355"/>
              <a:ext cx="1830304" cy="2206534"/>
              <a:chOff x="3216839" y="2404072"/>
              <a:chExt cx="1830304" cy="2206534"/>
            </a:xfrm>
          </p:grpSpPr>
          <p:sp>
            <p:nvSpPr>
              <p:cNvPr id="42" name="Oval 41">
                <a:extLst>
                  <a:ext uri="{FF2B5EF4-FFF2-40B4-BE49-F238E27FC236}">
                    <a16:creationId xmlns:a16="http://schemas.microsoft.com/office/drawing/2014/main" id="{017B1AE5-5C36-4839-BA1F-B404EA44E701}"/>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3" name="Rectangle 5">
                <a:extLst>
                  <a:ext uri="{FF2B5EF4-FFF2-40B4-BE49-F238E27FC236}">
                    <a16:creationId xmlns:a16="http://schemas.microsoft.com/office/drawing/2014/main" id="{FB963D79-BB49-4A1D-BA66-EA0670C79BAE}"/>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4" name="Rectangle 5">
                <a:extLst>
                  <a:ext uri="{FF2B5EF4-FFF2-40B4-BE49-F238E27FC236}">
                    <a16:creationId xmlns:a16="http://schemas.microsoft.com/office/drawing/2014/main" id="{6D7746D8-B913-493B-AAE9-25BC6893D40E}"/>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5" name="Arc 44">
                <a:extLst>
                  <a:ext uri="{FF2B5EF4-FFF2-40B4-BE49-F238E27FC236}">
                    <a16:creationId xmlns:a16="http://schemas.microsoft.com/office/drawing/2014/main" id="{29031C02-E965-417B-8799-96061B14F30D}"/>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46" name="Arc 45">
                <a:extLst>
                  <a:ext uri="{FF2B5EF4-FFF2-40B4-BE49-F238E27FC236}">
                    <a16:creationId xmlns:a16="http://schemas.microsoft.com/office/drawing/2014/main" id="{26BFD8A6-BC99-4B16-BA10-08A9E5C681C0}"/>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0" name="Rectangle: Rounded Corners 29">
              <a:extLst>
                <a:ext uri="{FF2B5EF4-FFF2-40B4-BE49-F238E27FC236}">
                  <a16:creationId xmlns:a16="http://schemas.microsoft.com/office/drawing/2014/main" id="{B310277F-A78E-4FB9-9EA9-88BE4F1D585B}"/>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Rectangle: Rounded Corners 30">
              <a:extLst>
                <a:ext uri="{FF2B5EF4-FFF2-40B4-BE49-F238E27FC236}">
                  <a16:creationId xmlns:a16="http://schemas.microsoft.com/office/drawing/2014/main" id="{A92CF92B-C212-4542-83AE-A0058B5BB5EA}"/>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2" name="Straight Connector 31">
              <a:extLst>
                <a:ext uri="{FF2B5EF4-FFF2-40B4-BE49-F238E27FC236}">
                  <a16:creationId xmlns:a16="http://schemas.microsoft.com/office/drawing/2014/main" id="{563B4374-5C0D-461F-B3BD-78D99614D365}"/>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BC6FDE7-AEA1-4230-8433-4C088A0FF5F9}"/>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C4D1021D-07C7-4331-8FF6-36980A30978B}"/>
                </a:ext>
              </a:extLst>
            </p:cNvPr>
            <p:cNvGrpSpPr/>
            <p:nvPr/>
          </p:nvGrpSpPr>
          <p:grpSpPr>
            <a:xfrm>
              <a:off x="4203288" y="2479090"/>
              <a:ext cx="436874" cy="448528"/>
              <a:chOff x="2320288" y="2903541"/>
              <a:chExt cx="332555" cy="302680"/>
            </a:xfrm>
            <a:solidFill>
              <a:srgbClr val="464646"/>
            </a:solidFill>
          </p:grpSpPr>
          <p:cxnSp>
            <p:nvCxnSpPr>
              <p:cNvPr id="40" name="Straight Connector 39">
                <a:extLst>
                  <a:ext uri="{FF2B5EF4-FFF2-40B4-BE49-F238E27FC236}">
                    <a16:creationId xmlns:a16="http://schemas.microsoft.com/office/drawing/2014/main" id="{13B7FE99-95CF-45D5-966B-87A979B93431}"/>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1BBA69B-19FF-4ADB-A739-AD8136A5F0A6}"/>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a16="http://schemas.microsoft.com/office/drawing/2014/main" id="{BFD1D86B-562B-40B2-8E46-34233EFEE7FC}"/>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388C17BD-16A1-43C5-BFFA-2FF9174719E1}"/>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a:extLst>
                <a:ext uri="{FF2B5EF4-FFF2-40B4-BE49-F238E27FC236}">
                  <a16:creationId xmlns:a16="http://schemas.microsoft.com/office/drawing/2014/main" id="{1B3B910E-ACFC-4F28-8E28-F02E1588B87E}"/>
                </a:ext>
              </a:extLst>
            </p:cNvPr>
            <p:cNvGrpSpPr/>
            <p:nvPr/>
          </p:nvGrpSpPr>
          <p:grpSpPr>
            <a:xfrm flipH="1">
              <a:off x="5035162" y="2479090"/>
              <a:ext cx="436872" cy="448528"/>
              <a:chOff x="2320288" y="2903541"/>
              <a:chExt cx="332555" cy="302680"/>
            </a:xfrm>
            <a:solidFill>
              <a:srgbClr val="464646"/>
            </a:solidFill>
          </p:grpSpPr>
          <p:cxnSp>
            <p:nvCxnSpPr>
              <p:cNvPr id="38" name="Straight Connector 37">
                <a:extLst>
                  <a:ext uri="{FF2B5EF4-FFF2-40B4-BE49-F238E27FC236}">
                    <a16:creationId xmlns:a16="http://schemas.microsoft.com/office/drawing/2014/main" id="{F57772B6-06C0-4F54-AA94-D3F92DA4716A}"/>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23370C1F-7876-4278-AB20-78F6CAA385E2}"/>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84562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 Code Example">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1000829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Table of Contents</a:t>
            </a:r>
          </a:p>
        </p:txBody>
      </p:sp>
    </p:spTree>
    <p:extLst>
      <p:ext uri="{BB962C8B-B14F-4D97-AF65-F5344CB8AC3E}">
        <p14:creationId xmlns:p14="http://schemas.microsoft.com/office/powerpoint/2010/main" val="102872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Rectangle Top">
            <a:extLst>
              <a:ext uri="{FF2B5EF4-FFF2-40B4-BE49-F238E27FC236}">
                <a16:creationId xmlns:a16="http://schemas.microsoft.com/office/drawing/2014/main" id="{E03301DA-D0AF-46FD-8740-2F761250203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30440334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userDrawn="1"/>
        </p:nvPicPr>
        <p:blipFill rotWithShape="1">
          <a:blip r:embed="rId16"/>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a:t>Click to Edit Master Title Style</a:t>
            </a:r>
            <a:endParaRPr/>
          </a:p>
        </p:txBody>
      </p:sp>
    </p:spTree>
    <p:extLst>
      <p:ext uri="{BB962C8B-B14F-4D97-AF65-F5344CB8AC3E}">
        <p14:creationId xmlns:p14="http://schemas.microsoft.com/office/powerpoint/2010/main" val="156789181"/>
      </p:ext>
    </p:extLst>
  </p:cSld>
  <p:clrMap bg1="lt1" tx1="dk1" bg2="lt2" tx2="dk2" accent1="accent1" accent2="accent2" accent3="accent3" accent4="accent4" accent5="accent5" accent6="accent6" hlink="hlink" folHlink="folHlink"/>
  <p:sldLayoutIdLst>
    <p:sldLayoutId id="2147483676" r:id="rId1"/>
    <p:sldLayoutId id="2147483689" r:id="rId2"/>
    <p:sldLayoutId id="2147483681" r:id="rId3"/>
    <p:sldLayoutId id="2147483691" r:id="rId4"/>
    <p:sldLayoutId id="2147483680" r:id="rId5"/>
    <p:sldLayoutId id="2147483688" r:id="rId6"/>
    <p:sldLayoutId id="2147483684" r:id="rId7"/>
    <p:sldLayoutId id="2147483677" r:id="rId8"/>
    <p:sldLayoutId id="2147483683" r:id="rId9"/>
    <p:sldLayoutId id="2147483685" r:id="rId10"/>
    <p:sldLayoutId id="2147483686" r:id="rId11"/>
    <p:sldLayoutId id="2147483687" r:id="rId12"/>
    <p:sldLayoutId id="2147483693" r:id="rId13"/>
    <p:sldLayoutId id="2147483694" r:id="rId14"/>
  </p:sldLayoutIdLs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Taiichi_Ohno#cite_note-7"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www.sli.do/"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app.mural.co/t/softwaresofiateam7341/m/softwaresofiateam7341/1578667683616/88a9823c71382afadcc2adb2f7151b2048c57080"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hyperlink" Target="https://motion-software.com/" TargetMode="External"/><Relationship Id="rId18" Type="http://schemas.openxmlformats.org/officeDocument/2006/relationships/image" Target="../media/image69.png"/><Relationship Id="rId26" Type="http://schemas.openxmlformats.org/officeDocument/2006/relationships/image" Target="../media/image73.jfif"/><Relationship Id="rId3" Type="http://schemas.openxmlformats.org/officeDocument/2006/relationships/hyperlink" Target="http://www.infragistics.com/" TargetMode="External"/><Relationship Id="rId21" Type="http://schemas.openxmlformats.org/officeDocument/2006/relationships/hyperlink" Target="https://www.tek-experts.com/" TargetMode="External"/><Relationship Id="rId7" Type="http://schemas.openxmlformats.org/officeDocument/2006/relationships/hyperlink" Target="https://www.sbtech.com/" TargetMode="External"/><Relationship Id="rId12" Type="http://schemas.openxmlformats.org/officeDocument/2006/relationships/image" Target="../media/image66.png"/><Relationship Id="rId17" Type="http://schemas.openxmlformats.org/officeDocument/2006/relationships/hyperlink" Target="https://www.xs-software.com/" TargetMode="External"/><Relationship Id="rId25" Type="http://schemas.openxmlformats.org/officeDocument/2006/relationships/hyperlink" Target="https://www.softwaregroup.com/" TargetMode="External"/><Relationship Id="rId2" Type="http://schemas.openxmlformats.org/officeDocument/2006/relationships/notesSlide" Target="../notesSlides/notesSlide16.xml"/><Relationship Id="rId16" Type="http://schemas.openxmlformats.org/officeDocument/2006/relationships/image" Target="../media/image68.png"/><Relationship Id="rId20"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63.jfif"/><Relationship Id="rId11" Type="http://schemas.openxmlformats.org/officeDocument/2006/relationships/hyperlink" Target="http://smartit.bg/" TargetMode="External"/><Relationship Id="rId24" Type="http://schemas.openxmlformats.org/officeDocument/2006/relationships/image" Target="../media/image72.png"/><Relationship Id="rId5" Type="http://schemas.openxmlformats.org/officeDocument/2006/relationships/hyperlink" Target="https://www.indeavr.com/en" TargetMode="External"/><Relationship Id="rId15" Type="http://schemas.openxmlformats.org/officeDocument/2006/relationships/hyperlink" Target="https://coca-colahellenic.com/" TargetMode="External"/><Relationship Id="rId23" Type="http://schemas.openxmlformats.org/officeDocument/2006/relationships/hyperlink" Target="https://www.telenor.bg/" TargetMode="External"/><Relationship Id="rId10" Type="http://schemas.openxmlformats.org/officeDocument/2006/relationships/image" Target="../media/image65.png"/><Relationship Id="rId19" Type="http://schemas.openxmlformats.org/officeDocument/2006/relationships/hyperlink" Target="https://www.zuehlke.com/" TargetMode="External"/><Relationship Id="rId4" Type="http://schemas.openxmlformats.org/officeDocument/2006/relationships/image" Target="../media/image62.png"/><Relationship Id="rId9" Type="http://schemas.openxmlformats.org/officeDocument/2006/relationships/hyperlink" Target="http://www.postbank.bg/" TargetMode="External"/><Relationship Id="rId14" Type="http://schemas.openxmlformats.org/officeDocument/2006/relationships/image" Target="../media/image67.jpeg"/><Relationship Id="rId22" Type="http://schemas.openxmlformats.org/officeDocument/2006/relationships/image" Target="../media/image71.png"/><Relationship Id="rId27" Type="http://schemas.openxmlformats.org/officeDocument/2006/relationships/image" Target="../media/image74.png"/></Relationships>
</file>

<file path=ppt/slides/_rels/slide41.xml.rels><?xml version="1.0" encoding="UTF-8" standalone="yes"?>
<Relationships xmlns="http://schemas.openxmlformats.org/package/2006/relationships"><Relationship Id="rId8" Type="http://schemas.openxmlformats.org/officeDocument/2006/relationships/hyperlink" Target="https://www.lukanet.com/" TargetMode="External"/><Relationship Id="rId3" Type="http://schemas.openxmlformats.org/officeDocument/2006/relationships/image" Target="../media/image75.jpeg"/><Relationship Id="rId7" Type="http://schemas.openxmlformats.org/officeDocument/2006/relationships/image" Target="../media/image77.jpe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www.world-of-myths.com/" TargetMode="External"/><Relationship Id="rId5" Type="http://schemas.openxmlformats.org/officeDocument/2006/relationships/image" Target="../media/image76.png"/><Relationship Id="rId4" Type="http://schemas.openxmlformats.org/officeDocument/2006/relationships/hyperlink" Target="https://www.onebitsoftware.net/" TargetMode="External"/><Relationship Id="rId9" Type="http://schemas.openxmlformats.org/officeDocument/2006/relationships/image" Target="../media/image78.gif"/></Relationships>
</file>

<file path=ppt/slides/_rels/slide4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oftuni.bg/" TargetMode="External"/><Relationship Id="rId7" Type="http://schemas.openxmlformats.org/officeDocument/2006/relationships/image" Target="../media/image79.png"/><Relationship Id="rId12"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forum.softuni.bg/" TargetMode="External"/><Relationship Id="rId11" Type="http://schemas.openxmlformats.org/officeDocument/2006/relationships/image" Target="../media/image82.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foundation/" TargetMode="External"/><Relationship Id="rId9" Type="http://schemas.openxmlformats.org/officeDocument/2006/relationships/image" Target="../media/image81.png"/></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sp>
        <p:nvSpPr>
          <p:cNvPr id="11" name="Text Placeholder 10"/>
          <p:cNvSpPr>
            <a:spLocks noGrp="1"/>
          </p:cNvSpPr>
          <p:nvPr>
            <p:ph type="body" sz="quarter" idx="17"/>
          </p:nvPr>
        </p:nvSpPr>
        <p:spPr/>
        <p:txBody>
          <a:bodyPr/>
          <a:lstStyle/>
          <a:p>
            <a:r>
              <a:rPr lang="en-US" dirty="0"/>
              <a:t>Software University</a:t>
            </a:r>
          </a:p>
        </p:txBody>
      </p:sp>
      <p:sp>
        <p:nvSpPr>
          <p:cNvPr id="10" name="Text Placeholder 9">
            <a:extLst>
              <a:ext uri="{FF2B5EF4-FFF2-40B4-BE49-F238E27FC236}">
                <a16:creationId xmlns:a16="http://schemas.microsoft.com/office/drawing/2014/main" id="{F585BC4C-0F13-4FD4-8F23-99FD46618370}"/>
              </a:ext>
            </a:extLst>
          </p:cNvPr>
          <p:cNvSpPr>
            <a:spLocks noGrp="1"/>
          </p:cNvSpPr>
          <p:nvPr>
            <p:ph type="body" sz="quarter" idx="20"/>
          </p:nvPr>
        </p:nvSpPr>
        <p:spPr/>
        <p:txBody>
          <a:bodyPr/>
          <a:lstStyle/>
          <a:p>
            <a:r>
              <a:rPr lang="en-US" dirty="0"/>
              <a:t>Technical Trainers</a:t>
            </a:r>
          </a:p>
        </p:txBody>
      </p:sp>
      <p:sp>
        <p:nvSpPr>
          <p:cNvPr id="9" name="Text Placeholder 8">
            <a:extLst>
              <a:ext uri="{FF2B5EF4-FFF2-40B4-BE49-F238E27FC236}">
                <a16:creationId xmlns:a16="http://schemas.microsoft.com/office/drawing/2014/main" id="{FA396BB6-2053-4690-9672-BC528007D370}"/>
              </a:ext>
            </a:extLst>
          </p:cNvPr>
          <p:cNvSpPr>
            <a:spLocks noGrp="1"/>
          </p:cNvSpPr>
          <p:nvPr>
            <p:ph type="body" sz="quarter" idx="19"/>
          </p:nvPr>
        </p:nvSpPr>
        <p:spPr/>
        <p:txBody>
          <a:bodyPr/>
          <a:lstStyle/>
          <a:p>
            <a:r>
              <a:rPr lang="en-US" dirty="0"/>
              <a:t>SoftUni Team</a:t>
            </a:r>
          </a:p>
        </p:txBody>
      </p:sp>
      <p:sp>
        <p:nvSpPr>
          <p:cNvPr id="3" name="Subtitle 2">
            <a:extLst>
              <a:ext uri="{FF2B5EF4-FFF2-40B4-BE49-F238E27FC236}">
                <a16:creationId xmlns:a16="http://schemas.microsoft.com/office/drawing/2014/main" id="{A004DC04-DA2A-41C0-8578-4B8D2F08EA7D}"/>
              </a:ext>
            </a:extLst>
          </p:cNvPr>
          <p:cNvSpPr>
            <a:spLocks noGrp="1"/>
          </p:cNvSpPr>
          <p:nvPr>
            <p:ph type="subTitle" idx="1"/>
          </p:nvPr>
        </p:nvSpPr>
        <p:spPr/>
        <p:txBody>
          <a:bodyPr/>
          <a:lstStyle/>
          <a:p>
            <a:r>
              <a:rPr lang="en-US" dirty="0">
                <a:solidFill>
                  <a:srgbClr val="234465"/>
                </a:solidFill>
              </a:rPr>
              <a:t>Introduction</a:t>
            </a:r>
          </a:p>
        </p:txBody>
      </p:sp>
      <p:sp>
        <p:nvSpPr>
          <p:cNvPr id="2" name="Title 1">
            <a:extLst>
              <a:ext uri="{FF2B5EF4-FFF2-40B4-BE49-F238E27FC236}">
                <a16:creationId xmlns:a16="http://schemas.microsoft.com/office/drawing/2014/main" id="{37F91798-9AD5-4209-8887-958029548481}"/>
              </a:ext>
            </a:extLst>
          </p:cNvPr>
          <p:cNvSpPr>
            <a:spLocks noGrp="1"/>
          </p:cNvSpPr>
          <p:nvPr>
            <p:ph type="title"/>
          </p:nvPr>
        </p:nvSpPr>
        <p:spPr/>
        <p:txBody>
          <a:bodyPr/>
          <a:lstStyle/>
          <a:p>
            <a:r>
              <a:rPr lang="en-US" dirty="0"/>
              <a:t>Agile: Software Development</a:t>
            </a:r>
          </a:p>
        </p:txBody>
      </p:sp>
      <p:pic>
        <p:nvPicPr>
          <p:cNvPr id="1028" name="Picture 4" descr="Agile Development. Agile software development refer to a… | by Davin Iddo |  Moodah POS | Medium">
            <a:extLst>
              <a:ext uri="{FF2B5EF4-FFF2-40B4-BE49-F238E27FC236}">
                <a16:creationId xmlns:a16="http://schemas.microsoft.com/office/drawing/2014/main" id="{A8607CAE-2625-4570-BB2B-08265ACC1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45" y="2045704"/>
            <a:ext cx="3913370" cy="2872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3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974E32-DF20-42EB-8373-6F90E0BBFD49}"/>
              </a:ext>
            </a:extLst>
          </p:cNvPr>
          <p:cNvPicPr>
            <a:picLocks noChangeAspect="1"/>
          </p:cNvPicPr>
          <p:nvPr/>
        </p:nvPicPr>
        <p:blipFill>
          <a:blip r:embed="rId2"/>
          <a:stretch>
            <a:fillRect/>
          </a:stretch>
        </p:blipFill>
        <p:spPr>
          <a:xfrm>
            <a:off x="190405" y="1172016"/>
            <a:ext cx="11677745" cy="5505450"/>
          </a:xfrm>
          <a:prstGeom prst="rect">
            <a:avLst/>
          </a:prstGeom>
        </p:spPr>
      </p:pic>
      <p:sp>
        <p:nvSpPr>
          <p:cNvPr id="3" name="Title 2">
            <a:extLst>
              <a:ext uri="{FF2B5EF4-FFF2-40B4-BE49-F238E27FC236}">
                <a16:creationId xmlns:a16="http://schemas.microsoft.com/office/drawing/2014/main" id="{EB5AF6F0-87A6-45D3-A580-BD2F4616BAB6}"/>
              </a:ext>
            </a:extLst>
          </p:cNvPr>
          <p:cNvSpPr>
            <a:spLocks noGrp="1"/>
          </p:cNvSpPr>
          <p:nvPr>
            <p:ph type="title"/>
          </p:nvPr>
        </p:nvSpPr>
        <p:spPr/>
        <p:txBody>
          <a:bodyPr/>
          <a:lstStyle/>
          <a:p>
            <a:r>
              <a:rPr lang="en-US" dirty="0"/>
              <a:t>Agile Culture today</a:t>
            </a:r>
          </a:p>
        </p:txBody>
      </p:sp>
      <p:sp>
        <p:nvSpPr>
          <p:cNvPr id="4" name="Slide Number Placeholder 3">
            <a:extLst>
              <a:ext uri="{FF2B5EF4-FFF2-40B4-BE49-F238E27FC236}">
                <a16:creationId xmlns:a16="http://schemas.microsoft.com/office/drawing/2014/main" id="{DA27487F-168F-4687-8E52-C3886A471A86}"/>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10</a:t>
            </a:fld>
            <a:endParaRPr lang="en-US" dirty="0"/>
          </a:p>
        </p:txBody>
      </p:sp>
    </p:spTree>
    <p:extLst>
      <p:ext uri="{BB962C8B-B14F-4D97-AF65-F5344CB8AC3E}">
        <p14:creationId xmlns:p14="http://schemas.microsoft.com/office/powerpoint/2010/main" val="20100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528F0-818E-47FB-A89B-2BCAD1AA7914}"/>
              </a:ext>
            </a:extLst>
          </p:cNvPr>
          <p:cNvSpPr>
            <a:spLocks noGrp="1"/>
          </p:cNvSpPr>
          <p:nvPr>
            <p:ph type="title"/>
          </p:nvPr>
        </p:nvSpPr>
        <p:spPr/>
        <p:txBody>
          <a:bodyPr/>
          <a:lstStyle/>
          <a:p>
            <a:r>
              <a:rPr lang="en-US" dirty="0"/>
              <a:t>Agile Culture today</a:t>
            </a:r>
          </a:p>
        </p:txBody>
      </p:sp>
      <p:sp>
        <p:nvSpPr>
          <p:cNvPr id="4" name="Slide Number Placeholder 3">
            <a:extLst>
              <a:ext uri="{FF2B5EF4-FFF2-40B4-BE49-F238E27FC236}">
                <a16:creationId xmlns:a16="http://schemas.microsoft.com/office/drawing/2014/main" id="{C450055B-0197-4CC0-BE73-AA31EA4CEFFB}"/>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11</a:t>
            </a:fld>
            <a:endParaRPr lang="en-US" dirty="0"/>
          </a:p>
        </p:txBody>
      </p:sp>
      <p:pic>
        <p:nvPicPr>
          <p:cNvPr id="5" name="Picture 4">
            <a:extLst>
              <a:ext uri="{FF2B5EF4-FFF2-40B4-BE49-F238E27FC236}">
                <a16:creationId xmlns:a16="http://schemas.microsoft.com/office/drawing/2014/main" id="{9350EFA6-EDA8-4E56-89AD-593B2C608208}"/>
              </a:ext>
            </a:extLst>
          </p:cNvPr>
          <p:cNvPicPr>
            <a:picLocks noChangeAspect="1"/>
          </p:cNvPicPr>
          <p:nvPr/>
        </p:nvPicPr>
        <p:blipFill>
          <a:blip r:embed="rId2"/>
          <a:stretch>
            <a:fillRect/>
          </a:stretch>
        </p:blipFill>
        <p:spPr>
          <a:xfrm>
            <a:off x="0" y="1089279"/>
            <a:ext cx="9596823" cy="5768721"/>
          </a:xfrm>
          <a:prstGeom prst="rect">
            <a:avLst/>
          </a:prstGeom>
        </p:spPr>
      </p:pic>
      <p:pic>
        <p:nvPicPr>
          <p:cNvPr id="6" name="Picture 5">
            <a:extLst>
              <a:ext uri="{FF2B5EF4-FFF2-40B4-BE49-F238E27FC236}">
                <a16:creationId xmlns:a16="http://schemas.microsoft.com/office/drawing/2014/main" id="{75BD3630-5B79-47DD-B3B1-BD248B8B0040}"/>
              </a:ext>
            </a:extLst>
          </p:cNvPr>
          <p:cNvPicPr>
            <a:picLocks noChangeAspect="1"/>
          </p:cNvPicPr>
          <p:nvPr/>
        </p:nvPicPr>
        <p:blipFill>
          <a:blip r:embed="rId3"/>
          <a:stretch>
            <a:fillRect/>
          </a:stretch>
        </p:blipFill>
        <p:spPr>
          <a:xfrm>
            <a:off x="9596823" y="1196120"/>
            <a:ext cx="2595177" cy="1990725"/>
          </a:xfrm>
          <a:prstGeom prst="rect">
            <a:avLst/>
          </a:prstGeom>
        </p:spPr>
      </p:pic>
    </p:spTree>
    <p:extLst>
      <p:ext uri="{BB962C8B-B14F-4D97-AF65-F5344CB8AC3E}">
        <p14:creationId xmlns:p14="http://schemas.microsoft.com/office/powerpoint/2010/main" val="3643194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A99F8F-B4E4-466F-AE7B-0A3BB534CEC3}"/>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12</a:t>
            </a:fld>
            <a:endParaRPr lang="en-US" dirty="0"/>
          </a:p>
        </p:txBody>
      </p:sp>
      <p:pic>
        <p:nvPicPr>
          <p:cNvPr id="5" name="Picture 4">
            <a:extLst>
              <a:ext uri="{FF2B5EF4-FFF2-40B4-BE49-F238E27FC236}">
                <a16:creationId xmlns:a16="http://schemas.microsoft.com/office/drawing/2014/main" id="{18553092-00D6-428E-B3A9-46F788854428}"/>
              </a:ext>
            </a:extLst>
          </p:cNvPr>
          <p:cNvPicPr>
            <a:picLocks noChangeAspect="1"/>
          </p:cNvPicPr>
          <p:nvPr/>
        </p:nvPicPr>
        <p:blipFill>
          <a:blip r:embed="rId2"/>
          <a:stretch>
            <a:fillRect/>
          </a:stretch>
        </p:blipFill>
        <p:spPr>
          <a:xfrm>
            <a:off x="25309" y="1171909"/>
            <a:ext cx="12166691" cy="5686091"/>
          </a:xfrm>
          <a:prstGeom prst="rect">
            <a:avLst/>
          </a:prstGeom>
        </p:spPr>
      </p:pic>
    </p:spTree>
    <p:extLst>
      <p:ext uri="{BB962C8B-B14F-4D97-AF65-F5344CB8AC3E}">
        <p14:creationId xmlns:p14="http://schemas.microsoft.com/office/powerpoint/2010/main" val="3892027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100B74-04F3-40B1-BFE4-C7396A4B4D7B}"/>
              </a:ext>
            </a:extLst>
          </p:cNvPr>
          <p:cNvPicPr>
            <a:picLocks noChangeAspect="1"/>
          </p:cNvPicPr>
          <p:nvPr/>
        </p:nvPicPr>
        <p:blipFill>
          <a:blip r:embed="rId2"/>
          <a:stretch>
            <a:fillRect/>
          </a:stretch>
        </p:blipFill>
        <p:spPr>
          <a:xfrm>
            <a:off x="5873974" y="3938922"/>
            <a:ext cx="6318025" cy="2919077"/>
          </a:xfrm>
          <a:prstGeom prst="rect">
            <a:avLst/>
          </a:prstGeom>
        </p:spPr>
      </p:pic>
      <p:sp>
        <p:nvSpPr>
          <p:cNvPr id="3" name="Title 2">
            <a:extLst>
              <a:ext uri="{FF2B5EF4-FFF2-40B4-BE49-F238E27FC236}">
                <a16:creationId xmlns:a16="http://schemas.microsoft.com/office/drawing/2014/main" id="{CCEB5B5F-7DF4-485B-B52D-1DE1EFBEFA11}"/>
              </a:ext>
            </a:extLst>
          </p:cNvPr>
          <p:cNvSpPr>
            <a:spLocks noGrp="1"/>
          </p:cNvSpPr>
          <p:nvPr>
            <p:ph type="title"/>
          </p:nvPr>
        </p:nvSpPr>
        <p:spPr/>
        <p:txBody>
          <a:bodyPr/>
          <a:lstStyle/>
          <a:p>
            <a:r>
              <a:rPr lang="en-US" dirty="0"/>
              <a:t>But how did it all begin…?</a:t>
            </a:r>
          </a:p>
        </p:txBody>
      </p:sp>
      <p:sp>
        <p:nvSpPr>
          <p:cNvPr id="4" name="Slide Number Placeholder 3">
            <a:extLst>
              <a:ext uri="{FF2B5EF4-FFF2-40B4-BE49-F238E27FC236}">
                <a16:creationId xmlns:a16="http://schemas.microsoft.com/office/drawing/2014/main" id="{37AA92B9-7EED-45B6-9814-136EF0D88614}"/>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13</a:t>
            </a:fld>
            <a:endParaRPr lang="en-US" dirty="0"/>
          </a:p>
        </p:txBody>
      </p:sp>
      <p:pic>
        <p:nvPicPr>
          <p:cNvPr id="5" name="Picture 4">
            <a:extLst>
              <a:ext uri="{FF2B5EF4-FFF2-40B4-BE49-F238E27FC236}">
                <a16:creationId xmlns:a16="http://schemas.microsoft.com/office/drawing/2014/main" id="{393D3B70-F129-4D85-BB1B-9D0FADE820F1}"/>
              </a:ext>
            </a:extLst>
          </p:cNvPr>
          <p:cNvPicPr>
            <a:picLocks noChangeAspect="1"/>
          </p:cNvPicPr>
          <p:nvPr/>
        </p:nvPicPr>
        <p:blipFill>
          <a:blip r:embed="rId3"/>
          <a:stretch>
            <a:fillRect/>
          </a:stretch>
        </p:blipFill>
        <p:spPr>
          <a:xfrm>
            <a:off x="4734436" y="1148448"/>
            <a:ext cx="7457564" cy="2769707"/>
          </a:xfrm>
          <a:prstGeom prst="rect">
            <a:avLst/>
          </a:prstGeom>
        </p:spPr>
      </p:pic>
      <p:pic>
        <p:nvPicPr>
          <p:cNvPr id="6" name="Picture 5">
            <a:extLst>
              <a:ext uri="{FF2B5EF4-FFF2-40B4-BE49-F238E27FC236}">
                <a16:creationId xmlns:a16="http://schemas.microsoft.com/office/drawing/2014/main" id="{D97F38E1-13EC-4845-8367-E91A2976C363}"/>
              </a:ext>
            </a:extLst>
          </p:cNvPr>
          <p:cNvPicPr>
            <a:picLocks noChangeAspect="1"/>
          </p:cNvPicPr>
          <p:nvPr/>
        </p:nvPicPr>
        <p:blipFill>
          <a:blip r:embed="rId4"/>
          <a:stretch>
            <a:fillRect/>
          </a:stretch>
        </p:blipFill>
        <p:spPr>
          <a:xfrm>
            <a:off x="0" y="3929091"/>
            <a:ext cx="5864142" cy="2919077"/>
          </a:xfrm>
          <a:prstGeom prst="rect">
            <a:avLst/>
          </a:prstGeom>
        </p:spPr>
      </p:pic>
      <p:pic>
        <p:nvPicPr>
          <p:cNvPr id="8" name="Picture 7">
            <a:extLst>
              <a:ext uri="{FF2B5EF4-FFF2-40B4-BE49-F238E27FC236}">
                <a16:creationId xmlns:a16="http://schemas.microsoft.com/office/drawing/2014/main" id="{5EE9C308-DD0D-463B-8173-0FD131315914}"/>
              </a:ext>
            </a:extLst>
          </p:cNvPr>
          <p:cNvPicPr>
            <a:picLocks noChangeAspect="1"/>
          </p:cNvPicPr>
          <p:nvPr/>
        </p:nvPicPr>
        <p:blipFill>
          <a:blip r:embed="rId5"/>
          <a:stretch>
            <a:fillRect/>
          </a:stretch>
        </p:blipFill>
        <p:spPr>
          <a:xfrm>
            <a:off x="0" y="1148448"/>
            <a:ext cx="4746662" cy="2769707"/>
          </a:xfrm>
          <a:prstGeom prst="rect">
            <a:avLst/>
          </a:prstGeom>
        </p:spPr>
      </p:pic>
    </p:spTree>
    <p:extLst>
      <p:ext uri="{BB962C8B-B14F-4D97-AF65-F5344CB8AC3E}">
        <p14:creationId xmlns:p14="http://schemas.microsoft.com/office/powerpoint/2010/main" val="2041640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2D8AA5-9E5E-485A-B3B5-5619CDC4EB20}"/>
              </a:ext>
            </a:extLst>
          </p:cNvPr>
          <p:cNvPicPr>
            <a:picLocks noChangeAspect="1"/>
          </p:cNvPicPr>
          <p:nvPr/>
        </p:nvPicPr>
        <p:blipFill>
          <a:blip r:embed="rId2"/>
          <a:stretch>
            <a:fillRect/>
          </a:stretch>
        </p:blipFill>
        <p:spPr>
          <a:xfrm>
            <a:off x="0" y="1070361"/>
            <a:ext cx="12192000" cy="5787640"/>
          </a:xfrm>
          <a:prstGeom prst="rect">
            <a:avLst/>
          </a:prstGeom>
        </p:spPr>
      </p:pic>
      <p:sp>
        <p:nvSpPr>
          <p:cNvPr id="4" name="Slide Number Placeholder 3">
            <a:extLst>
              <a:ext uri="{FF2B5EF4-FFF2-40B4-BE49-F238E27FC236}">
                <a16:creationId xmlns:a16="http://schemas.microsoft.com/office/drawing/2014/main" id="{FA499985-D2B1-4455-A1AE-5B1EE04591E9}"/>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14</a:t>
            </a:fld>
            <a:endParaRPr lang="en-US" dirty="0"/>
          </a:p>
        </p:txBody>
      </p:sp>
      <p:graphicFrame>
        <p:nvGraphicFramePr>
          <p:cNvPr id="7" name="Table 6">
            <a:extLst>
              <a:ext uri="{FF2B5EF4-FFF2-40B4-BE49-F238E27FC236}">
                <a16:creationId xmlns:a16="http://schemas.microsoft.com/office/drawing/2014/main" id="{4A9E4A99-57E1-431E-865B-A5DF3672ED9C}"/>
              </a:ext>
            </a:extLst>
          </p:cNvPr>
          <p:cNvGraphicFramePr>
            <a:graphicFrameLocks noGrp="1"/>
          </p:cNvGraphicFramePr>
          <p:nvPr/>
        </p:nvGraphicFramePr>
        <p:xfrm>
          <a:off x="0" y="0"/>
          <a:ext cx="12172335" cy="1070361"/>
        </p:xfrm>
        <a:graphic>
          <a:graphicData uri="http://schemas.openxmlformats.org/drawingml/2006/table">
            <a:tbl>
              <a:tblPr firstRow="1" bandRow="1">
                <a:tableStyleId>{7DF18680-E054-41AD-8BC1-D1AEF772440D}</a:tableStyleId>
              </a:tblPr>
              <a:tblGrid>
                <a:gridCol w="3972232">
                  <a:extLst>
                    <a:ext uri="{9D8B030D-6E8A-4147-A177-3AD203B41FA5}">
                      <a16:colId xmlns:a16="http://schemas.microsoft.com/office/drawing/2014/main" val="1345061835"/>
                    </a:ext>
                  </a:extLst>
                </a:gridCol>
                <a:gridCol w="3824749">
                  <a:extLst>
                    <a:ext uri="{9D8B030D-6E8A-4147-A177-3AD203B41FA5}">
                      <a16:colId xmlns:a16="http://schemas.microsoft.com/office/drawing/2014/main" val="2191147594"/>
                    </a:ext>
                  </a:extLst>
                </a:gridCol>
                <a:gridCol w="4375354">
                  <a:extLst>
                    <a:ext uri="{9D8B030D-6E8A-4147-A177-3AD203B41FA5}">
                      <a16:colId xmlns:a16="http://schemas.microsoft.com/office/drawing/2014/main" val="4155219190"/>
                    </a:ext>
                  </a:extLst>
                </a:gridCol>
              </a:tblGrid>
              <a:tr h="1070361">
                <a:tc>
                  <a:txBody>
                    <a:bodyPr/>
                    <a:lstStyle/>
                    <a:p>
                      <a:pPr algn="ctr">
                        <a:lnSpc>
                          <a:spcPct val="150000"/>
                        </a:lnSpc>
                      </a:pPr>
                      <a:r>
                        <a:rPr lang="en-US" sz="2200" dirty="0"/>
                        <a:t>Slavery as commodity</a:t>
                      </a:r>
                    </a:p>
                  </a:txBody>
                  <a:tcPr/>
                </a:tc>
                <a:tc>
                  <a:txBody>
                    <a:bodyPr/>
                    <a:lstStyle/>
                    <a:p>
                      <a:pPr algn="ctr">
                        <a:lnSpc>
                          <a:spcPct val="150000"/>
                        </a:lnSpc>
                      </a:pPr>
                      <a:r>
                        <a:rPr lang="en-US" sz="2200" dirty="0"/>
                        <a:t>Military standards </a:t>
                      </a:r>
                    </a:p>
                  </a:txBody>
                  <a:tcPr/>
                </a:tc>
                <a:tc>
                  <a:txBody>
                    <a:bodyPr/>
                    <a:lstStyle/>
                    <a:p>
                      <a:pPr algn="ctr">
                        <a:lnSpc>
                          <a:spcPct val="150000"/>
                        </a:lnSpc>
                      </a:pPr>
                      <a:r>
                        <a:rPr lang="en-US" sz="2200" dirty="0"/>
                        <a:t>Autocratic Management </a:t>
                      </a:r>
                    </a:p>
                    <a:p>
                      <a:pPr algn="ctr">
                        <a:lnSpc>
                          <a:spcPct val="150000"/>
                        </a:lnSpc>
                      </a:pPr>
                      <a:r>
                        <a:rPr lang="en-US" sz="2200" dirty="0"/>
                        <a:t>Style</a:t>
                      </a:r>
                    </a:p>
                  </a:txBody>
                  <a:tcPr/>
                </a:tc>
                <a:extLst>
                  <a:ext uri="{0D108BD9-81ED-4DB2-BD59-A6C34878D82A}">
                    <a16:rowId xmlns:a16="http://schemas.microsoft.com/office/drawing/2014/main" val="1554236366"/>
                  </a:ext>
                </a:extLst>
              </a:tr>
            </a:tbl>
          </a:graphicData>
        </a:graphic>
      </p:graphicFrame>
    </p:spTree>
    <p:extLst>
      <p:ext uri="{BB962C8B-B14F-4D97-AF65-F5344CB8AC3E}">
        <p14:creationId xmlns:p14="http://schemas.microsoft.com/office/powerpoint/2010/main" val="1755138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135B611-1E01-4723-9C7C-C31F5A3850FF}"/>
              </a:ext>
            </a:extLst>
          </p:cNvPr>
          <p:cNvPicPr>
            <a:picLocks noChangeAspect="1"/>
          </p:cNvPicPr>
          <p:nvPr/>
        </p:nvPicPr>
        <p:blipFill>
          <a:blip r:embed="rId3"/>
          <a:stretch>
            <a:fillRect/>
          </a:stretch>
        </p:blipFill>
        <p:spPr>
          <a:xfrm>
            <a:off x="39328" y="1160468"/>
            <a:ext cx="12083845" cy="5697532"/>
          </a:xfrm>
          <a:prstGeom prst="rect">
            <a:avLst/>
          </a:prstGeom>
        </p:spPr>
      </p:pic>
      <p:sp>
        <p:nvSpPr>
          <p:cNvPr id="3" name="Title 2">
            <a:extLst>
              <a:ext uri="{FF2B5EF4-FFF2-40B4-BE49-F238E27FC236}">
                <a16:creationId xmlns:a16="http://schemas.microsoft.com/office/drawing/2014/main" id="{D0DECA0B-CA25-49A2-8C17-F9B163C49D8A}"/>
              </a:ext>
            </a:extLst>
          </p:cNvPr>
          <p:cNvSpPr>
            <a:spLocks noGrp="1"/>
          </p:cNvSpPr>
          <p:nvPr>
            <p:ph type="title"/>
          </p:nvPr>
        </p:nvSpPr>
        <p:spPr/>
        <p:txBody>
          <a:bodyPr/>
          <a:lstStyle/>
          <a:p>
            <a:r>
              <a:rPr lang="en-US" dirty="0"/>
              <a:t>Industrial Revolutions </a:t>
            </a:r>
          </a:p>
        </p:txBody>
      </p:sp>
      <p:sp>
        <p:nvSpPr>
          <p:cNvPr id="4" name="Slide Number Placeholder 3">
            <a:extLst>
              <a:ext uri="{FF2B5EF4-FFF2-40B4-BE49-F238E27FC236}">
                <a16:creationId xmlns:a16="http://schemas.microsoft.com/office/drawing/2014/main" id="{E9783258-63F2-4E68-A3EB-42DD42285633}"/>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15</a:t>
            </a:fld>
            <a:endParaRPr lang="en-US" dirty="0"/>
          </a:p>
        </p:txBody>
      </p:sp>
    </p:spTree>
    <p:extLst>
      <p:ext uri="{BB962C8B-B14F-4D97-AF65-F5344CB8AC3E}">
        <p14:creationId xmlns:p14="http://schemas.microsoft.com/office/powerpoint/2010/main" val="3510295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2F0A85-DFD8-4EFC-AF94-A21EBB435B03}"/>
              </a:ext>
            </a:extLst>
          </p:cNvPr>
          <p:cNvPicPr>
            <a:picLocks noChangeAspect="1"/>
          </p:cNvPicPr>
          <p:nvPr/>
        </p:nvPicPr>
        <p:blipFill>
          <a:blip r:embed="rId2"/>
          <a:stretch>
            <a:fillRect/>
          </a:stretch>
        </p:blipFill>
        <p:spPr>
          <a:xfrm>
            <a:off x="0" y="1067464"/>
            <a:ext cx="12192000" cy="5800061"/>
          </a:xfrm>
          <a:prstGeom prst="rect">
            <a:avLst/>
          </a:prstGeom>
        </p:spPr>
      </p:pic>
      <p:sp>
        <p:nvSpPr>
          <p:cNvPr id="3" name="Title 2">
            <a:extLst>
              <a:ext uri="{FF2B5EF4-FFF2-40B4-BE49-F238E27FC236}">
                <a16:creationId xmlns:a16="http://schemas.microsoft.com/office/drawing/2014/main" id="{CE2986BB-05AD-49FC-B364-A6794317C1B6}"/>
              </a:ext>
            </a:extLst>
          </p:cNvPr>
          <p:cNvSpPr>
            <a:spLocks noGrp="1"/>
          </p:cNvSpPr>
          <p:nvPr>
            <p:ph type="title"/>
          </p:nvPr>
        </p:nvSpPr>
        <p:spPr/>
        <p:txBody>
          <a:bodyPr/>
          <a:lstStyle/>
          <a:p>
            <a:r>
              <a:rPr lang="en-US" dirty="0"/>
              <a:t>Mass Production is God</a:t>
            </a:r>
          </a:p>
        </p:txBody>
      </p:sp>
      <p:sp>
        <p:nvSpPr>
          <p:cNvPr id="4" name="Slide Number Placeholder 3">
            <a:extLst>
              <a:ext uri="{FF2B5EF4-FFF2-40B4-BE49-F238E27FC236}">
                <a16:creationId xmlns:a16="http://schemas.microsoft.com/office/drawing/2014/main" id="{1E45574D-3E0D-4D1B-982C-07B9C93ADC5C}"/>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16</a:t>
            </a:fld>
            <a:endParaRPr lang="en-US" dirty="0"/>
          </a:p>
        </p:txBody>
      </p:sp>
    </p:spTree>
    <p:extLst>
      <p:ext uri="{BB962C8B-B14F-4D97-AF65-F5344CB8AC3E}">
        <p14:creationId xmlns:p14="http://schemas.microsoft.com/office/powerpoint/2010/main" val="4030038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03F8EF-77E1-4B37-B124-063C77EF4F85}"/>
              </a:ext>
            </a:extLst>
          </p:cNvPr>
          <p:cNvSpPr>
            <a:spLocks noGrp="1"/>
          </p:cNvSpPr>
          <p:nvPr>
            <p:ph type="title"/>
          </p:nvPr>
        </p:nvSpPr>
        <p:spPr/>
        <p:txBody>
          <a:bodyPr/>
          <a:lstStyle/>
          <a:p>
            <a:r>
              <a:rPr lang="en-US" dirty="0"/>
              <a:t>Mass Production is God</a:t>
            </a:r>
          </a:p>
        </p:txBody>
      </p:sp>
      <p:sp>
        <p:nvSpPr>
          <p:cNvPr id="4" name="Slide Number Placeholder 3">
            <a:extLst>
              <a:ext uri="{FF2B5EF4-FFF2-40B4-BE49-F238E27FC236}">
                <a16:creationId xmlns:a16="http://schemas.microsoft.com/office/drawing/2014/main" id="{34227ECA-08FE-47A0-B234-61EAFABA6923}"/>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17</a:t>
            </a:fld>
            <a:endParaRPr lang="en-US" dirty="0"/>
          </a:p>
        </p:txBody>
      </p:sp>
      <p:sp>
        <p:nvSpPr>
          <p:cNvPr id="5" name="Text Placeholder 1">
            <a:extLst>
              <a:ext uri="{FF2B5EF4-FFF2-40B4-BE49-F238E27FC236}">
                <a16:creationId xmlns:a16="http://schemas.microsoft.com/office/drawing/2014/main" id="{B72E6B74-DB73-472A-9686-0E98E54950D8}"/>
              </a:ext>
            </a:extLst>
          </p:cNvPr>
          <p:cNvSpPr txBox="1">
            <a:spLocks/>
          </p:cNvSpPr>
          <p:nvPr/>
        </p:nvSpPr>
        <p:spPr>
          <a:xfrm>
            <a:off x="33294" y="1310841"/>
            <a:ext cx="8700159" cy="3046555"/>
          </a:xfrm>
          <a:prstGeom prst="rect">
            <a:avLst/>
          </a:prstGeom>
        </p:spPr>
        <p:txBody>
          <a:bodyPr vert="horz" lIns="108000" tIns="36000" rIns="108000" bIns="36000" rtlCol="0">
            <a:normAutofit fontScale="92500" lnSpcReduction="20000"/>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800" dirty="0">
                <a:solidFill>
                  <a:srgbClr val="234465"/>
                </a:solidFill>
              </a:rPr>
              <a:t>Focus on standardization. </a:t>
            </a:r>
          </a:p>
          <a:p>
            <a:r>
              <a:rPr lang="en-US" sz="2800" dirty="0">
                <a:solidFill>
                  <a:srgbClr val="234465"/>
                </a:solidFill>
              </a:rPr>
              <a:t>Important are tools, not human. </a:t>
            </a:r>
          </a:p>
          <a:p>
            <a:r>
              <a:rPr lang="en-US" sz="2800" dirty="0">
                <a:solidFill>
                  <a:srgbClr val="234465"/>
                </a:solidFill>
              </a:rPr>
              <a:t>There is very little competition between companies. </a:t>
            </a:r>
          </a:p>
          <a:p>
            <a:r>
              <a:rPr lang="en-US" sz="2800" dirty="0">
                <a:solidFill>
                  <a:srgbClr val="234465"/>
                </a:solidFill>
              </a:rPr>
              <a:t>Production lines and automation. </a:t>
            </a:r>
            <a:endParaRPr lang="bg-BG" sz="2800" dirty="0">
              <a:solidFill>
                <a:srgbClr val="234465"/>
              </a:solidFill>
            </a:endParaRPr>
          </a:p>
          <a:p>
            <a:r>
              <a:rPr lang="en-US" sz="2800" dirty="0">
                <a:solidFill>
                  <a:srgbClr val="234465"/>
                </a:solidFill>
              </a:rPr>
              <a:t>The term “management” comes into play. </a:t>
            </a:r>
          </a:p>
          <a:p>
            <a:pPr marL="0" indent="0">
              <a:buFont typeface="Wingdings" panose="05000000000000000000" pitchFamily="2" charset="2"/>
              <a:buNone/>
            </a:pPr>
            <a:r>
              <a:rPr lang="en-US" sz="2800" dirty="0">
                <a:solidFill>
                  <a:srgbClr val="234465"/>
                </a:solidFill>
              </a:rPr>
              <a:t> </a:t>
            </a:r>
          </a:p>
          <a:p>
            <a:endParaRPr lang="en-US" sz="2800" dirty="0">
              <a:solidFill>
                <a:srgbClr val="234465"/>
              </a:solidFill>
            </a:endParaRPr>
          </a:p>
        </p:txBody>
      </p:sp>
      <p:pic>
        <p:nvPicPr>
          <p:cNvPr id="6" name="Picture 5">
            <a:extLst>
              <a:ext uri="{FF2B5EF4-FFF2-40B4-BE49-F238E27FC236}">
                <a16:creationId xmlns:a16="http://schemas.microsoft.com/office/drawing/2014/main" id="{3055FA91-993D-4EBC-8646-38AAC7C03BA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2000"/>
                    </a14:imgEffect>
                    <a14:imgEffect>
                      <a14:brightnessContrast bright="-14000" contrast="14000"/>
                    </a14:imgEffect>
                  </a14:imgLayer>
                </a14:imgProps>
              </a:ext>
            </a:extLst>
          </a:blip>
          <a:stretch>
            <a:fillRect/>
          </a:stretch>
        </p:blipFill>
        <p:spPr>
          <a:xfrm>
            <a:off x="5617029" y="3723378"/>
            <a:ext cx="6163794" cy="2916414"/>
          </a:xfrm>
          <a:prstGeom prst="rect">
            <a:avLst/>
          </a:prstGeom>
          <a:effectLst>
            <a:softEdge rad="127000"/>
          </a:effectLst>
        </p:spPr>
      </p:pic>
    </p:spTree>
    <p:extLst>
      <p:ext uri="{BB962C8B-B14F-4D97-AF65-F5344CB8AC3E}">
        <p14:creationId xmlns:p14="http://schemas.microsoft.com/office/powerpoint/2010/main" val="396293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4DAA86-1138-4345-AF35-C67095EE0F89}"/>
              </a:ext>
            </a:extLst>
          </p:cNvPr>
          <p:cNvPicPr>
            <a:picLocks noChangeAspect="1"/>
          </p:cNvPicPr>
          <p:nvPr/>
        </p:nvPicPr>
        <p:blipFill>
          <a:blip r:embed="rId2"/>
          <a:stretch>
            <a:fillRect/>
          </a:stretch>
        </p:blipFill>
        <p:spPr>
          <a:xfrm>
            <a:off x="6571429" y="1229507"/>
            <a:ext cx="5620570" cy="2602336"/>
          </a:xfrm>
          <a:prstGeom prst="rect">
            <a:avLst/>
          </a:prstGeom>
        </p:spPr>
      </p:pic>
      <p:pic>
        <p:nvPicPr>
          <p:cNvPr id="5" name="Picture 4">
            <a:extLst>
              <a:ext uri="{FF2B5EF4-FFF2-40B4-BE49-F238E27FC236}">
                <a16:creationId xmlns:a16="http://schemas.microsoft.com/office/drawing/2014/main" id="{70DCCB94-0BED-4764-97F2-F83B1A0B4202}"/>
              </a:ext>
            </a:extLst>
          </p:cNvPr>
          <p:cNvPicPr>
            <a:picLocks noChangeAspect="1"/>
          </p:cNvPicPr>
          <p:nvPr/>
        </p:nvPicPr>
        <p:blipFill>
          <a:blip r:embed="rId3"/>
          <a:stretch>
            <a:fillRect/>
          </a:stretch>
        </p:blipFill>
        <p:spPr>
          <a:xfrm>
            <a:off x="6571429" y="3668837"/>
            <a:ext cx="5652251" cy="2810621"/>
          </a:xfrm>
          <a:prstGeom prst="rect">
            <a:avLst/>
          </a:prstGeom>
        </p:spPr>
      </p:pic>
      <p:sp>
        <p:nvSpPr>
          <p:cNvPr id="3" name="Title 2">
            <a:extLst>
              <a:ext uri="{FF2B5EF4-FFF2-40B4-BE49-F238E27FC236}">
                <a16:creationId xmlns:a16="http://schemas.microsoft.com/office/drawing/2014/main" id="{12A8F9CF-98DB-449C-846A-0F44BBC07E0F}"/>
              </a:ext>
            </a:extLst>
          </p:cNvPr>
          <p:cNvSpPr>
            <a:spLocks noGrp="1"/>
          </p:cNvSpPr>
          <p:nvPr>
            <p:ph type="title"/>
          </p:nvPr>
        </p:nvSpPr>
        <p:spPr/>
        <p:txBody>
          <a:bodyPr/>
          <a:lstStyle/>
          <a:p>
            <a:r>
              <a:rPr lang="en-US" dirty="0"/>
              <a:t>Management – the army style</a:t>
            </a:r>
          </a:p>
        </p:txBody>
      </p:sp>
      <p:sp>
        <p:nvSpPr>
          <p:cNvPr id="4" name="Slide Number Placeholder 3">
            <a:extLst>
              <a:ext uri="{FF2B5EF4-FFF2-40B4-BE49-F238E27FC236}">
                <a16:creationId xmlns:a16="http://schemas.microsoft.com/office/drawing/2014/main" id="{34AF4B17-32CD-4588-B39E-31EA47CA06FC}"/>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18</a:t>
            </a:fld>
            <a:endParaRPr lang="en-US" dirty="0"/>
          </a:p>
        </p:txBody>
      </p:sp>
      <p:sp>
        <p:nvSpPr>
          <p:cNvPr id="6" name="Text Placeholder 1">
            <a:extLst>
              <a:ext uri="{FF2B5EF4-FFF2-40B4-BE49-F238E27FC236}">
                <a16:creationId xmlns:a16="http://schemas.microsoft.com/office/drawing/2014/main" id="{8CCEEBDE-FD38-422D-AEB9-93DDB6021EBB}"/>
              </a:ext>
            </a:extLst>
          </p:cNvPr>
          <p:cNvSpPr>
            <a:spLocks noGrp="1"/>
          </p:cNvSpPr>
          <p:nvPr>
            <p:ph type="body" sz="quarter" idx="10"/>
          </p:nvPr>
        </p:nvSpPr>
        <p:spPr>
          <a:xfrm>
            <a:off x="190404" y="1140466"/>
            <a:ext cx="6456202" cy="5338992"/>
          </a:xfrm>
        </p:spPr>
        <p:txBody>
          <a:bodyPr>
            <a:normAutofit/>
          </a:bodyPr>
          <a:lstStyle/>
          <a:p>
            <a:r>
              <a:rPr lang="en-US" sz="2600" dirty="0"/>
              <a:t>WW1 and WW2 – change the environment. </a:t>
            </a:r>
          </a:p>
          <a:p>
            <a:r>
              <a:rPr lang="en-US" sz="2600" dirty="0"/>
              <a:t>The Authority is unquestionable. </a:t>
            </a:r>
          </a:p>
          <a:p>
            <a:r>
              <a:rPr lang="en-US" sz="2600" dirty="0"/>
              <a:t>Flow is “top to down”. </a:t>
            </a:r>
          </a:p>
          <a:p>
            <a:r>
              <a:rPr lang="en-US" sz="2600" dirty="0"/>
              <a:t>The style depends on personality. </a:t>
            </a:r>
          </a:p>
          <a:p>
            <a:r>
              <a:rPr lang="en-US" sz="2600" dirty="0"/>
              <a:t>There is no need to think, just obey. </a:t>
            </a:r>
          </a:p>
          <a:p>
            <a:pPr>
              <a:lnSpc>
                <a:spcPct val="100000"/>
              </a:lnSpc>
              <a:spcBef>
                <a:spcPts val="0"/>
              </a:spcBef>
              <a:spcAft>
                <a:spcPts val="0"/>
              </a:spcAft>
            </a:pPr>
            <a:r>
              <a:rPr lang="en-US" sz="2600" dirty="0"/>
              <a:t>The less you think, the more likely is to build up a solid career.</a:t>
            </a:r>
          </a:p>
          <a:p>
            <a:pPr>
              <a:lnSpc>
                <a:spcPct val="100000"/>
              </a:lnSpc>
              <a:spcBef>
                <a:spcPts val="0"/>
              </a:spcBef>
              <a:spcAft>
                <a:spcPts val="0"/>
              </a:spcAft>
            </a:pPr>
            <a:r>
              <a:rPr lang="en-US" sz="2600" dirty="0"/>
              <a:t>Even today most terms used in management are “taken” from military. </a:t>
            </a:r>
          </a:p>
          <a:p>
            <a:pPr marL="0" indent="0">
              <a:buNone/>
            </a:pPr>
            <a:endParaRPr lang="en-US" sz="2500" dirty="0"/>
          </a:p>
        </p:txBody>
      </p:sp>
    </p:spTree>
    <p:extLst>
      <p:ext uri="{BB962C8B-B14F-4D97-AF65-F5344CB8AC3E}">
        <p14:creationId xmlns:p14="http://schemas.microsoft.com/office/powerpoint/2010/main" val="415484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E41971-AE76-4582-8898-BFCED77FF866}"/>
              </a:ext>
            </a:extLst>
          </p:cNvPr>
          <p:cNvSpPr>
            <a:spLocks noGrp="1"/>
          </p:cNvSpPr>
          <p:nvPr>
            <p:ph type="body" sz="quarter" idx="10"/>
          </p:nvPr>
        </p:nvSpPr>
        <p:spPr>
          <a:xfrm>
            <a:off x="-29496" y="1150372"/>
            <a:ext cx="12192000" cy="5850194"/>
          </a:xfrm>
        </p:spPr>
        <p:txBody>
          <a:bodyPr>
            <a:normAutofit fontScale="92500" lnSpcReduction="10000"/>
          </a:bodyPr>
          <a:lstStyle/>
          <a:p>
            <a:r>
              <a:rPr lang="en-US" sz="3200" dirty="0"/>
              <a:t>Developed by Toyota  for </a:t>
            </a:r>
            <a:r>
              <a:rPr lang="en-US" sz="3200" b="1" u="sng" dirty="0">
                <a:solidFill>
                  <a:srgbClr val="F2A40D"/>
                </a:solidFill>
              </a:rPr>
              <a:t>lean</a:t>
            </a:r>
            <a:r>
              <a:rPr lang="en-US" sz="3200" dirty="0"/>
              <a:t> manufacturing and </a:t>
            </a:r>
            <a:r>
              <a:rPr lang="en-US" sz="3200" b="1" u="sng" dirty="0">
                <a:solidFill>
                  <a:srgbClr val="F2A40D"/>
                </a:solidFill>
              </a:rPr>
              <a:t>just-in-time</a:t>
            </a:r>
            <a:r>
              <a:rPr lang="en-US" sz="3200" dirty="0"/>
              <a:t> manufacturing.</a:t>
            </a:r>
          </a:p>
          <a:p>
            <a:r>
              <a:rPr lang="en-US" sz="3200" dirty="0"/>
              <a:t>Focus on improvement. </a:t>
            </a:r>
          </a:p>
          <a:p>
            <a:r>
              <a:rPr lang="en-US" sz="3200" dirty="0"/>
              <a:t>Visualize work. </a:t>
            </a:r>
          </a:p>
          <a:p>
            <a:r>
              <a:rPr lang="en-US" sz="3200" dirty="0"/>
              <a:t>A signal tells a supplier to produce and deliver a new shipment when a material is consumed.</a:t>
            </a:r>
          </a:p>
          <a:p>
            <a:r>
              <a:rPr lang="en-US" sz="3200" dirty="0"/>
              <a:t>Ohno is also known for his "Ten Precepts" to think and act to win.</a:t>
            </a:r>
            <a:r>
              <a:rPr lang="en-US" sz="3200" baseline="30000" dirty="0">
                <a:hlinkClick r:id="rId3"/>
              </a:rPr>
              <a:t>[7]</a:t>
            </a:r>
            <a:endParaRPr lang="en-US" sz="3200" dirty="0"/>
          </a:p>
          <a:p>
            <a:pPr lvl="1"/>
            <a:r>
              <a:rPr lang="en-US" sz="3000" dirty="0"/>
              <a:t>You are a cost. First reduce waste.</a:t>
            </a:r>
          </a:p>
          <a:p>
            <a:pPr lvl="1"/>
            <a:r>
              <a:rPr lang="en-US" sz="3000" dirty="0"/>
              <a:t>First say, "I can do it." And try before everything.</a:t>
            </a:r>
          </a:p>
          <a:p>
            <a:pPr lvl="1"/>
            <a:r>
              <a:rPr lang="en-US" sz="3000" dirty="0"/>
              <a:t>The workplace is a teacher. You can find answers only in the workplace.</a:t>
            </a:r>
          </a:p>
          <a:p>
            <a:pPr lvl="1"/>
            <a:endParaRPr lang="en-US" dirty="0"/>
          </a:p>
        </p:txBody>
      </p:sp>
      <p:sp>
        <p:nvSpPr>
          <p:cNvPr id="3" name="Title 2">
            <a:extLst>
              <a:ext uri="{FF2B5EF4-FFF2-40B4-BE49-F238E27FC236}">
                <a16:creationId xmlns:a16="http://schemas.microsoft.com/office/drawing/2014/main" id="{394BA45E-08C9-4DA4-A1FF-0E94EA3926A1}"/>
              </a:ext>
            </a:extLst>
          </p:cNvPr>
          <p:cNvSpPr>
            <a:spLocks noGrp="1"/>
          </p:cNvSpPr>
          <p:nvPr>
            <p:ph type="title"/>
          </p:nvPr>
        </p:nvSpPr>
        <p:spPr/>
        <p:txBody>
          <a:bodyPr/>
          <a:lstStyle/>
          <a:p>
            <a:r>
              <a:rPr lang="en-US" dirty="0"/>
              <a:t>Kanban – a Lean Methodology </a:t>
            </a:r>
          </a:p>
        </p:txBody>
      </p:sp>
      <p:sp>
        <p:nvSpPr>
          <p:cNvPr id="4" name="Slide Number Placeholder 3">
            <a:extLst>
              <a:ext uri="{FF2B5EF4-FFF2-40B4-BE49-F238E27FC236}">
                <a16:creationId xmlns:a16="http://schemas.microsoft.com/office/drawing/2014/main" id="{6DEDEEE7-AB74-4642-AD2B-E438442C215F}"/>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19</a:t>
            </a:fld>
            <a:endParaRPr lang="en-US" dirty="0"/>
          </a:p>
        </p:txBody>
      </p:sp>
    </p:spTree>
    <p:extLst>
      <p:ext uri="{BB962C8B-B14F-4D97-AF65-F5344CB8AC3E}">
        <p14:creationId xmlns:p14="http://schemas.microsoft.com/office/powerpoint/2010/main" val="260248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5561BD-1601-4293-BF90-60C955360F47}"/>
              </a:ext>
            </a:extLst>
          </p:cNvPr>
          <p:cNvSpPr>
            <a:spLocks noGrp="1"/>
          </p:cNvSpPr>
          <p:nvPr>
            <p:ph type="body" sz="quarter" idx="10"/>
          </p:nvPr>
        </p:nvSpPr>
        <p:spPr/>
        <p:txBody>
          <a:bodyPr>
            <a:normAutofit/>
          </a:bodyPr>
          <a:lstStyle/>
          <a:p>
            <a:pPr marL="0" indent="0" algn="ctr">
              <a:buNone/>
            </a:pPr>
            <a:endParaRPr lang="bg-BG" sz="3600" b="1" dirty="0"/>
          </a:p>
          <a:p>
            <a:pPr marL="0" indent="0" algn="ctr">
              <a:buNone/>
            </a:pPr>
            <a:r>
              <a:rPr lang="en-US" sz="8000" b="1" dirty="0">
                <a:solidFill>
                  <a:schemeClr val="tx2">
                    <a:lumMod val="75000"/>
                  </a:schemeClr>
                </a:solidFill>
                <a:hlinkClick r:id="rId2"/>
              </a:rPr>
              <a:t>sli.do</a:t>
            </a:r>
            <a:br>
              <a:rPr lang="en-US" sz="2000" b="1" dirty="0"/>
            </a:br>
            <a:r>
              <a:rPr lang="en-US" sz="10000" b="1" dirty="0"/>
              <a:t>#Agile-2021</a:t>
            </a:r>
          </a:p>
        </p:txBody>
      </p:sp>
      <p:sp>
        <p:nvSpPr>
          <p:cNvPr id="4" name="Title 3"/>
          <p:cNvSpPr>
            <a:spLocks noGrp="1"/>
          </p:cNvSpPr>
          <p:nvPr>
            <p:ph type="title"/>
          </p:nvPr>
        </p:nvSpPr>
        <p:spPr/>
        <p:txBody>
          <a:bodyPr>
            <a:normAutofit/>
          </a:bodyPr>
          <a:lstStyle/>
          <a:p>
            <a:r>
              <a:rPr lang="en-US" sz="4800"/>
              <a:t>Have a Question?</a:t>
            </a:r>
            <a:endParaRPr lang="en-US" sz="4800" dirty="0"/>
          </a:p>
        </p:txBody>
      </p:sp>
    </p:spTree>
    <p:extLst>
      <p:ext uri="{BB962C8B-B14F-4D97-AF65-F5344CB8AC3E}">
        <p14:creationId xmlns:p14="http://schemas.microsoft.com/office/powerpoint/2010/main" val="2828288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a:extLst>
              <a:ext uri="{FF2B5EF4-FFF2-40B4-BE49-F238E27FC236}">
                <a16:creationId xmlns:a16="http://schemas.microsoft.com/office/drawing/2014/main" id="{E3AB119D-63BA-4188-B033-1DDD66C8BBBF}"/>
              </a:ext>
            </a:extLst>
          </p:cNvPr>
          <p:cNvSpPr>
            <a:spLocks noGrp="1"/>
          </p:cNvSpPr>
          <p:nvPr>
            <p:ph type="sldNum" sz="quarter" idx="5"/>
          </p:nvPr>
        </p:nvSpPr>
        <p:spPr/>
        <p:txBody>
          <a:bodyPr/>
          <a:lstStyle/>
          <a:p>
            <a:fld id="{2BF067CD-8E6B-4360-9AA8-C5DF2A48A6D1}" type="slidenum">
              <a:rPr lang="en-US" noProof="0" smtClean="0"/>
              <a:pPr/>
              <a:t>20</a:t>
            </a:fld>
            <a:endParaRPr lang="en-US" noProof="0"/>
          </a:p>
        </p:txBody>
      </p:sp>
      <p:sp>
        <p:nvSpPr>
          <p:cNvPr id="3" name="Текстов контейнер 2">
            <a:extLst>
              <a:ext uri="{FF2B5EF4-FFF2-40B4-BE49-F238E27FC236}">
                <a16:creationId xmlns:a16="http://schemas.microsoft.com/office/drawing/2014/main" id="{B14AE174-C60A-47D8-882A-4FD5C65A959D}"/>
              </a:ext>
            </a:extLst>
          </p:cNvPr>
          <p:cNvSpPr>
            <a:spLocks noGrp="1"/>
          </p:cNvSpPr>
          <p:nvPr>
            <p:ph type="body" sz="quarter" idx="10"/>
          </p:nvPr>
        </p:nvSpPr>
        <p:spPr>
          <a:xfrm>
            <a:off x="-233265" y="1196125"/>
            <a:ext cx="12241763" cy="5528766"/>
          </a:xfrm>
        </p:spPr>
        <p:txBody>
          <a:bodyPr>
            <a:normAutofit fontScale="92500" lnSpcReduction="10000"/>
          </a:bodyPr>
          <a:lstStyle/>
          <a:p>
            <a:pPr lvl="1"/>
            <a:r>
              <a:rPr lang="en-US" sz="3000" dirty="0"/>
              <a:t>Do anything immediately. Starting something right now is the only way to win.</a:t>
            </a:r>
          </a:p>
          <a:p>
            <a:pPr lvl="1"/>
            <a:r>
              <a:rPr lang="en-US" sz="3000" dirty="0"/>
              <a:t>Once you start something, persevere with it. Do not give up until you finish it.</a:t>
            </a:r>
          </a:p>
          <a:p>
            <a:pPr lvl="1"/>
            <a:r>
              <a:rPr lang="en-US" sz="3000" dirty="0"/>
              <a:t>Explain difficult things in an easy-to-understand manner. Repeat things that are easy to understand.</a:t>
            </a:r>
          </a:p>
          <a:p>
            <a:pPr lvl="1"/>
            <a:r>
              <a:rPr lang="en-US" sz="3000" dirty="0"/>
              <a:t>Waste is hidden. Do not hide it. Make problems visible.</a:t>
            </a:r>
          </a:p>
          <a:p>
            <a:pPr lvl="1"/>
            <a:r>
              <a:rPr lang="en-US" sz="3000" dirty="0"/>
              <a:t>Valueless motions are equal to shortening one's life.</a:t>
            </a:r>
          </a:p>
          <a:p>
            <a:pPr lvl="1"/>
            <a:r>
              <a:rPr lang="en-US" sz="3000" dirty="0"/>
              <a:t>Re-improve what was improved for further improvement.</a:t>
            </a:r>
          </a:p>
          <a:p>
            <a:pPr lvl="1"/>
            <a:r>
              <a:rPr lang="en-US" sz="3000" dirty="0"/>
              <a:t>Wisdom is given equally to everybody. The point is whether one can exercise it.</a:t>
            </a:r>
          </a:p>
          <a:p>
            <a:endParaRPr lang="en-US" dirty="0"/>
          </a:p>
        </p:txBody>
      </p:sp>
      <p:sp>
        <p:nvSpPr>
          <p:cNvPr id="4" name="Заглавие 3">
            <a:extLst>
              <a:ext uri="{FF2B5EF4-FFF2-40B4-BE49-F238E27FC236}">
                <a16:creationId xmlns:a16="http://schemas.microsoft.com/office/drawing/2014/main" id="{3CAB3300-81C7-45BC-9D2F-60099D3D35B1}"/>
              </a:ext>
            </a:extLst>
          </p:cNvPr>
          <p:cNvSpPr>
            <a:spLocks noGrp="1"/>
          </p:cNvSpPr>
          <p:nvPr>
            <p:ph type="title"/>
          </p:nvPr>
        </p:nvSpPr>
        <p:spPr/>
        <p:txBody>
          <a:bodyPr/>
          <a:lstStyle/>
          <a:p>
            <a:r>
              <a:rPr lang="en-US" dirty="0"/>
              <a:t>Kanban – a Lean Methodology (2)</a:t>
            </a:r>
          </a:p>
        </p:txBody>
      </p:sp>
    </p:spTree>
    <p:extLst>
      <p:ext uri="{BB962C8B-B14F-4D97-AF65-F5344CB8AC3E}">
        <p14:creationId xmlns:p14="http://schemas.microsoft.com/office/powerpoint/2010/main" val="30487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19A3FD-9226-404D-B654-58A966FDCC6B}"/>
              </a:ext>
            </a:extLst>
          </p:cNvPr>
          <p:cNvPicPr>
            <a:picLocks noChangeAspect="1"/>
          </p:cNvPicPr>
          <p:nvPr/>
        </p:nvPicPr>
        <p:blipFill>
          <a:blip r:embed="rId3"/>
          <a:stretch>
            <a:fillRect/>
          </a:stretch>
        </p:blipFill>
        <p:spPr>
          <a:xfrm>
            <a:off x="4192821" y="3639782"/>
            <a:ext cx="7133879" cy="2757414"/>
          </a:xfrm>
          <a:prstGeom prst="rect">
            <a:avLst/>
          </a:prstGeom>
        </p:spPr>
      </p:pic>
      <p:sp>
        <p:nvSpPr>
          <p:cNvPr id="3" name="Title 2">
            <a:extLst>
              <a:ext uri="{FF2B5EF4-FFF2-40B4-BE49-F238E27FC236}">
                <a16:creationId xmlns:a16="http://schemas.microsoft.com/office/drawing/2014/main" id="{D74A5495-E9A1-4A01-B196-5A347D511FEA}"/>
              </a:ext>
            </a:extLst>
          </p:cNvPr>
          <p:cNvSpPr>
            <a:spLocks noGrp="1"/>
          </p:cNvSpPr>
          <p:nvPr>
            <p:ph type="title"/>
          </p:nvPr>
        </p:nvSpPr>
        <p:spPr/>
        <p:txBody>
          <a:bodyPr/>
          <a:lstStyle/>
          <a:p>
            <a:r>
              <a:rPr lang="en-US" dirty="0"/>
              <a:t>Lean Six Sigma </a:t>
            </a:r>
          </a:p>
        </p:txBody>
      </p:sp>
      <p:sp>
        <p:nvSpPr>
          <p:cNvPr id="4" name="Slide Number Placeholder 3">
            <a:extLst>
              <a:ext uri="{FF2B5EF4-FFF2-40B4-BE49-F238E27FC236}">
                <a16:creationId xmlns:a16="http://schemas.microsoft.com/office/drawing/2014/main" id="{271E99AF-AA8A-4580-8903-D3AE7E397188}"/>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21</a:t>
            </a:fld>
            <a:endParaRPr lang="en-US" dirty="0"/>
          </a:p>
        </p:txBody>
      </p:sp>
      <p:sp>
        <p:nvSpPr>
          <p:cNvPr id="7" name="Rectangle 6">
            <a:extLst>
              <a:ext uri="{FF2B5EF4-FFF2-40B4-BE49-F238E27FC236}">
                <a16:creationId xmlns:a16="http://schemas.microsoft.com/office/drawing/2014/main" id="{19C2BDDE-068E-475E-B97D-518AB53F78DA}"/>
              </a:ext>
            </a:extLst>
          </p:cNvPr>
          <p:cNvSpPr/>
          <p:nvPr/>
        </p:nvSpPr>
        <p:spPr>
          <a:xfrm>
            <a:off x="162168" y="1223302"/>
            <a:ext cx="11164532" cy="2677656"/>
          </a:xfrm>
          <a:prstGeom prst="rect">
            <a:avLst/>
          </a:prstGeom>
        </p:spPr>
        <p:txBody>
          <a:bodyPr wrap="square">
            <a:spAutoFit/>
          </a:bodyPr>
          <a:lstStyle/>
          <a:p>
            <a:pPr marL="285750" indent="-285750" fontAlgn="base">
              <a:buFont typeface="Arial" panose="020B0604020202020204" pitchFamily="34" charset="0"/>
              <a:buChar char="•"/>
            </a:pPr>
            <a:r>
              <a:rPr lang="en-US" sz="2800" b="1" dirty="0">
                <a:solidFill>
                  <a:srgbClr val="F2A40D"/>
                </a:solidFill>
              </a:rPr>
              <a:t>Evolving from Lean Methodology</a:t>
            </a:r>
          </a:p>
          <a:p>
            <a:pPr marL="285750" indent="-285750" fontAlgn="base">
              <a:buFont typeface="Arial" panose="020B0604020202020204" pitchFamily="34" charset="0"/>
              <a:buChar char="•"/>
            </a:pPr>
            <a:r>
              <a:rPr lang="en-US" sz="2800" dirty="0"/>
              <a:t>Introduced by Motorola in 1978.</a:t>
            </a:r>
          </a:p>
          <a:p>
            <a:pPr marL="285750" indent="-285750" fontAlgn="base">
              <a:buFont typeface="Arial" panose="020B0604020202020204" pitchFamily="34" charset="0"/>
              <a:buChar char="•"/>
            </a:pPr>
            <a:r>
              <a:rPr lang="en-US" sz="2800" dirty="0"/>
              <a:t>The Six Sigma Academy was formed and significantly advanced the tools and methods.</a:t>
            </a:r>
          </a:p>
          <a:p>
            <a:pPr marL="285750" indent="-285750" fontAlgn="base">
              <a:buFont typeface="Arial" panose="020B0604020202020204" pitchFamily="34" charset="0"/>
              <a:buChar char="•"/>
            </a:pPr>
            <a:r>
              <a:rPr lang="en-US" sz="2800" dirty="0"/>
              <a:t>Lean techniques were integrated in Six Sigma.</a:t>
            </a:r>
          </a:p>
          <a:p>
            <a:pPr marL="285750" indent="-285750">
              <a:buFont typeface="Arial" panose="020B0604020202020204" pitchFamily="34" charset="0"/>
              <a:buChar char="•"/>
            </a:pPr>
            <a:r>
              <a:rPr lang="en-US" sz="2800" b="1" dirty="0">
                <a:solidFill>
                  <a:srgbClr val="F2A40D"/>
                </a:solidFill>
              </a:rPr>
              <a:t>99.99966%</a:t>
            </a:r>
            <a:r>
              <a:rPr lang="en-US" sz="2800" b="1" dirty="0"/>
              <a:t> </a:t>
            </a:r>
            <a:r>
              <a:rPr lang="en-US" sz="2800" dirty="0"/>
              <a:t>efficiency. </a:t>
            </a:r>
          </a:p>
        </p:txBody>
      </p:sp>
    </p:spTree>
    <p:extLst>
      <p:ext uri="{BB962C8B-B14F-4D97-AF65-F5344CB8AC3E}">
        <p14:creationId xmlns:p14="http://schemas.microsoft.com/office/powerpoint/2010/main" val="23594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910E0D-08C8-4ECC-983A-41498023FED9}"/>
              </a:ext>
            </a:extLst>
          </p:cNvPr>
          <p:cNvPicPr>
            <a:picLocks noChangeAspect="1"/>
          </p:cNvPicPr>
          <p:nvPr/>
        </p:nvPicPr>
        <p:blipFill>
          <a:blip r:embed="rId2"/>
          <a:stretch>
            <a:fillRect/>
          </a:stretch>
        </p:blipFill>
        <p:spPr>
          <a:xfrm>
            <a:off x="1842772" y="1667224"/>
            <a:ext cx="7853680" cy="4091753"/>
          </a:xfrm>
          <a:prstGeom prst="rect">
            <a:avLst/>
          </a:prstGeom>
        </p:spPr>
      </p:pic>
      <p:sp>
        <p:nvSpPr>
          <p:cNvPr id="3" name="Title 2">
            <a:extLst>
              <a:ext uri="{FF2B5EF4-FFF2-40B4-BE49-F238E27FC236}">
                <a16:creationId xmlns:a16="http://schemas.microsoft.com/office/drawing/2014/main" id="{506B390D-4F4A-4275-AF20-0D5529A2C429}"/>
              </a:ext>
            </a:extLst>
          </p:cNvPr>
          <p:cNvSpPr>
            <a:spLocks noGrp="1"/>
          </p:cNvSpPr>
          <p:nvPr>
            <p:ph type="title"/>
          </p:nvPr>
        </p:nvSpPr>
        <p:spPr/>
        <p:txBody>
          <a:bodyPr/>
          <a:lstStyle/>
          <a:p>
            <a:r>
              <a:rPr lang="en-US" dirty="0"/>
              <a:t>Kanban Board - original</a:t>
            </a:r>
          </a:p>
        </p:txBody>
      </p:sp>
      <p:sp>
        <p:nvSpPr>
          <p:cNvPr id="4" name="Slide Number Placeholder 3">
            <a:extLst>
              <a:ext uri="{FF2B5EF4-FFF2-40B4-BE49-F238E27FC236}">
                <a16:creationId xmlns:a16="http://schemas.microsoft.com/office/drawing/2014/main" id="{E9F1EB9E-6F63-434D-B48B-E4291635B7B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22</a:t>
            </a:fld>
            <a:endParaRPr lang="en-US" dirty="0"/>
          </a:p>
        </p:txBody>
      </p:sp>
    </p:spTree>
    <p:extLst>
      <p:ext uri="{BB962C8B-B14F-4D97-AF65-F5344CB8AC3E}">
        <p14:creationId xmlns:p14="http://schemas.microsoft.com/office/powerpoint/2010/main" val="3394605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D522F0-C867-40E1-B4C8-8B845BC30E80}"/>
              </a:ext>
            </a:extLst>
          </p:cNvPr>
          <p:cNvPicPr>
            <a:picLocks noChangeAspect="1"/>
          </p:cNvPicPr>
          <p:nvPr/>
        </p:nvPicPr>
        <p:blipFill>
          <a:blip r:embed="rId3"/>
          <a:stretch>
            <a:fillRect/>
          </a:stretch>
        </p:blipFill>
        <p:spPr>
          <a:xfrm>
            <a:off x="0" y="1076325"/>
            <a:ext cx="12192000" cy="5781675"/>
          </a:xfrm>
          <a:prstGeom prst="rect">
            <a:avLst/>
          </a:prstGeom>
        </p:spPr>
      </p:pic>
      <p:sp>
        <p:nvSpPr>
          <p:cNvPr id="3" name="Title 2">
            <a:extLst>
              <a:ext uri="{FF2B5EF4-FFF2-40B4-BE49-F238E27FC236}">
                <a16:creationId xmlns:a16="http://schemas.microsoft.com/office/drawing/2014/main" id="{58C58477-3FE2-468A-A496-16DDF425D909}"/>
              </a:ext>
            </a:extLst>
          </p:cNvPr>
          <p:cNvSpPr>
            <a:spLocks noGrp="1"/>
          </p:cNvSpPr>
          <p:nvPr>
            <p:ph type="title"/>
          </p:nvPr>
        </p:nvSpPr>
        <p:spPr/>
        <p:txBody>
          <a:bodyPr/>
          <a:lstStyle/>
          <a:p>
            <a:r>
              <a:rPr lang="en-US" dirty="0"/>
              <a:t>Kanban Board - today</a:t>
            </a:r>
          </a:p>
        </p:txBody>
      </p:sp>
      <p:sp>
        <p:nvSpPr>
          <p:cNvPr id="4" name="Slide Number Placeholder 3">
            <a:extLst>
              <a:ext uri="{FF2B5EF4-FFF2-40B4-BE49-F238E27FC236}">
                <a16:creationId xmlns:a16="http://schemas.microsoft.com/office/drawing/2014/main" id="{B5637684-0F27-4E63-9A8A-A3DA34ACC329}"/>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23</a:t>
            </a:fld>
            <a:endParaRPr lang="en-US" dirty="0"/>
          </a:p>
        </p:txBody>
      </p:sp>
    </p:spTree>
    <p:extLst>
      <p:ext uri="{BB962C8B-B14F-4D97-AF65-F5344CB8AC3E}">
        <p14:creationId xmlns:p14="http://schemas.microsoft.com/office/powerpoint/2010/main" val="919823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86E211-1ACD-49EE-BEE5-87C1B66EF7E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098E7AA-1D9E-4CA6-8415-9FDC15AABB0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ECAA985A-2AD3-4034-A46E-75E7EB5ADCCC}"/>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24</a:t>
            </a:fld>
            <a:endParaRPr lang="en-US" dirty="0"/>
          </a:p>
        </p:txBody>
      </p:sp>
      <p:pic>
        <p:nvPicPr>
          <p:cNvPr id="5" name="Picture 4">
            <a:extLst>
              <a:ext uri="{FF2B5EF4-FFF2-40B4-BE49-F238E27FC236}">
                <a16:creationId xmlns:a16="http://schemas.microsoft.com/office/drawing/2014/main" id="{B6CE7BAE-A072-4C2C-BD9B-DF4CE019BD33}"/>
              </a:ext>
            </a:extLst>
          </p:cNvPr>
          <p:cNvPicPr>
            <a:picLocks noChangeAspect="1"/>
          </p:cNvPicPr>
          <p:nvPr/>
        </p:nvPicPr>
        <p:blipFill>
          <a:blip r:embed="rId2"/>
          <a:stretch>
            <a:fillRect/>
          </a:stretch>
        </p:blipFill>
        <p:spPr>
          <a:xfrm>
            <a:off x="19879" y="1103817"/>
            <a:ext cx="12191999" cy="5691675"/>
          </a:xfrm>
          <a:prstGeom prst="rect">
            <a:avLst/>
          </a:prstGeom>
        </p:spPr>
      </p:pic>
    </p:spTree>
    <p:extLst>
      <p:ext uri="{BB962C8B-B14F-4D97-AF65-F5344CB8AC3E}">
        <p14:creationId xmlns:p14="http://schemas.microsoft.com/office/powerpoint/2010/main" val="2970933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E9B48A-3565-4AE8-9CD6-FE28A1B42DEA}"/>
              </a:ext>
            </a:extLst>
          </p:cNvPr>
          <p:cNvSpPr>
            <a:spLocks noGrp="1"/>
          </p:cNvSpPr>
          <p:nvPr>
            <p:ph type="title"/>
          </p:nvPr>
        </p:nvSpPr>
        <p:spPr/>
        <p:txBody>
          <a:bodyPr/>
          <a:lstStyle/>
          <a:p>
            <a:r>
              <a:rPr lang="en-US" dirty="0"/>
              <a:t>The waterfall </a:t>
            </a:r>
            <a:r>
              <a:rPr lang="bg-BG" dirty="0"/>
              <a:t>(</a:t>
            </a:r>
            <a:r>
              <a:rPr lang="en-US" dirty="0"/>
              <a:t>cascade) model</a:t>
            </a:r>
          </a:p>
        </p:txBody>
      </p:sp>
      <p:sp>
        <p:nvSpPr>
          <p:cNvPr id="4" name="Slide Number Placeholder 3">
            <a:extLst>
              <a:ext uri="{FF2B5EF4-FFF2-40B4-BE49-F238E27FC236}">
                <a16:creationId xmlns:a16="http://schemas.microsoft.com/office/drawing/2014/main" id="{0BAFB5ED-25A5-4F5F-9A8D-FAC245981E80}"/>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25</a:t>
            </a:fld>
            <a:endParaRPr lang="en-US" dirty="0"/>
          </a:p>
        </p:txBody>
      </p:sp>
      <p:pic>
        <p:nvPicPr>
          <p:cNvPr id="6" name="Picture 5">
            <a:extLst>
              <a:ext uri="{FF2B5EF4-FFF2-40B4-BE49-F238E27FC236}">
                <a16:creationId xmlns:a16="http://schemas.microsoft.com/office/drawing/2014/main" id="{2156733B-BD28-4A58-A6BA-166244D80294}"/>
              </a:ext>
            </a:extLst>
          </p:cNvPr>
          <p:cNvPicPr>
            <a:picLocks noChangeAspect="1"/>
          </p:cNvPicPr>
          <p:nvPr/>
        </p:nvPicPr>
        <p:blipFill>
          <a:blip r:embed="rId3"/>
          <a:stretch>
            <a:fillRect/>
          </a:stretch>
        </p:blipFill>
        <p:spPr>
          <a:xfrm>
            <a:off x="7409446" y="2014068"/>
            <a:ext cx="4488321" cy="2829864"/>
          </a:xfrm>
          <a:prstGeom prst="rect">
            <a:avLst/>
          </a:prstGeom>
        </p:spPr>
      </p:pic>
      <p:sp>
        <p:nvSpPr>
          <p:cNvPr id="7" name="Text Placeholder 1">
            <a:extLst>
              <a:ext uri="{FF2B5EF4-FFF2-40B4-BE49-F238E27FC236}">
                <a16:creationId xmlns:a16="http://schemas.microsoft.com/office/drawing/2014/main" id="{7D5F8FE6-0402-4298-A031-6FF8896FE132}"/>
              </a:ext>
            </a:extLst>
          </p:cNvPr>
          <p:cNvSpPr>
            <a:spLocks noGrp="1"/>
          </p:cNvSpPr>
          <p:nvPr>
            <p:ph type="body" sz="quarter" idx="10"/>
          </p:nvPr>
        </p:nvSpPr>
        <p:spPr>
          <a:xfrm>
            <a:off x="71620" y="1348966"/>
            <a:ext cx="7719442" cy="5357075"/>
          </a:xfrm>
        </p:spPr>
        <p:txBody>
          <a:bodyPr>
            <a:normAutofit fontScale="47500" lnSpcReduction="20000"/>
          </a:bodyPr>
          <a:lstStyle/>
          <a:p>
            <a:r>
              <a:rPr lang="en-US" sz="5100" dirty="0"/>
              <a:t>The “classic” project management model. </a:t>
            </a:r>
          </a:p>
          <a:p>
            <a:r>
              <a:rPr lang="en-US" sz="5100" dirty="0"/>
              <a:t>The project is a liner one. There are no  iterations. </a:t>
            </a:r>
          </a:p>
          <a:p>
            <a:r>
              <a:rPr lang="en-US" sz="5100" dirty="0"/>
              <a:t>Each part of the project is an individual set of actions.</a:t>
            </a:r>
          </a:p>
          <a:p>
            <a:r>
              <a:rPr lang="en-US" sz="5100" dirty="0"/>
              <a:t>One starts when the previous is over </a:t>
            </a:r>
          </a:p>
          <a:p>
            <a:r>
              <a:rPr lang="en-US" sz="5100" dirty="0"/>
              <a:t>Original roots in production, engineering and construction. It is later adopted in SW  development.</a:t>
            </a:r>
          </a:p>
          <a:p>
            <a:r>
              <a:rPr lang="en-US" sz="5100" dirty="0"/>
              <a:t>Widely used by large corporations,  governmental projects. </a:t>
            </a:r>
          </a:p>
          <a:p>
            <a:r>
              <a:rPr lang="en-US" sz="5100" dirty="0"/>
              <a:t>Easy to manage, the deadlines are strict and set before a start of the project. </a:t>
            </a:r>
          </a:p>
          <a:p>
            <a:r>
              <a:rPr lang="en-US" sz="5100" dirty="0"/>
              <a:t>The product development is often slow, as most times the final product is somehow  different from the initial expectations. </a:t>
            </a:r>
          </a:p>
          <a:p>
            <a:pPr marL="0" indent="0">
              <a:buNone/>
            </a:pPr>
            <a:endParaRPr lang="en-US" dirty="0"/>
          </a:p>
        </p:txBody>
      </p:sp>
    </p:spTree>
    <p:extLst>
      <p:ext uri="{BB962C8B-B14F-4D97-AF65-F5344CB8AC3E}">
        <p14:creationId xmlns:p14="http://schemas.microsoft.com/office/powerpoint/2010/main" val="220735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45CCBA-1695-42DC-8D85-610CD79AFD43}"/>
              </a:ext>
            </a:extLst>
          </p:cNvPr>
          <p:cNvSpPr>
            <a:spLocks noGrp="1"/>
          </p:cNvSpPr>
          <p:nvPr>
            <p:ph type="body" sz="quarter" idx="10"/>
          </p:nvPr>
        </p:nvSpPr>
        <p:spPr/>
        <p:txBody>
          <a:bodyPr>
            <a:normAutofit/>
          </a:bodyPr>
          <a:lstStyle/>
          <a:p>
            <a:r>
              <a:rPr lang="en-US" sz="2600" dirty="0"/>
              <a:t>Waterfall is not without sense. </a:t>
            </a:r>
          </a:p>
          <a:p>
            <a:r>
              <a:rPr lang="en-US" sz="2600" dirty="0"/>
              <a:t>Original code was written on paper.</a:t>
            </a:r>
          </a:p>
          <a:p>
            <a:r>
              <a:rPr lang="en-US" sz="2600" dirty="0"/>
              <a:t>The model seeks risk reduction through early planning. </a:t>
            </a:r>
          </a:p>
          <a:p>
            <a:r>
              <a:rPr lang="en-US" sz="2600" dirty="0"/>
              <a:t>Most projects were developed for large scale organizations.  </a:t>
            </a:r>
          </a:p>
          <a:p>
            <a:endParaRPr lang="en-US" sz="2600" dirty="0"/>
          </a:p>
        </p:txBody>
      </p:sp>
      <p:sp>
        <p:nvSpPr>
          <p:cNvPr id="3" name="Title 2">
            <a:extLst>
              <a:ext uri="{FF2B5EF4-FFF2-40B4-BE49-F238E27FC236}">
                <a16:creationId xmlns:a16="http://schemas.microsoft.com/office/drawing/2014/main" id="{6CB4D1C0-718A-43F6-87DD-52B4D21C65DA}"/>
              </a:ext>
            </a:extLst>
          </p:cNvPr>
          <p:cNvSpPr>
            <a:spLocks noGrp="1"/>
          </p:cNvSpPr>
          <p:nvPr>
            <p:ph type="title"/>
          </p:nvPr>
        </p:nvSpPr>
        <p:spPr/>
        <p:txBody>
          <a:bodyPr/>
          <a:lstStyle/>
          <a:p>
            <a:r>
              <a:rPr lang="en-US" dirty="0"/>
              <a:t>Waterfall is not all bad</a:t>
            </a:r>
          </a:p>
        </p:txBody>
      </p:sp>
      <p:sp>
        <p:nvSpPr>
          <p:cNvPr id="4" name="Slide Number Placeholder 3">
            <a:extLst>
              <a:ext uri="{FF2B5EF4-FFF2-40B4-BE49-F238E27FC236}">
                <a16:creationId xmlns:a16="http://schemas.microsoft.com/office/drawing/2014/main" id="{D2333D9F-8B45-492B-A5E4-EB3E74DBC157}"/>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26</a:t>
            </a:fld>
            <a:endParaRPr lang="en-US" dirty="0"/>
          </a:p>
        </p:txBody>
      </p:sp>
      <p:pic>
        <p:nvPicPr>
          <p:cNvPr id="5" name="Picture 4">
            <a:extLst>
              <a:ext uri="{FF2B5EF4-FFF2-40B4-BE49-F238E27FC236}">
                <a16:creationId xmlns:a16="http://schemas.microsoft.com/office/drawing/2014/main" id="{4D2D6779-2630-4497-8B60-4151B30FA6EC}"/>
              </a:ext>
            </a:extLst>
          </p:cNvPr>
          <p:cNvPicPr>
            <a:picLocks noChangeAspect="1"/>
          </p:cNvPicPr>
          <p:nvPr/>
        </p:nvPicPr>
        <p:blipFill>
          <a:blip r:embed="rId2"/>
          <a:stretch>
            <a:fillRect/>
          </a:stretch>
        </p:blipFill>
        <p:spPr>
          <a:xfrm>
            <a:off x="2424367" y="3429000"/>
            <a:ext cx="6908081" cy="3180912"/>
          </a:xfrm>
          <a:prstGeom prst="rect">
            <a:avLst/>
          </a:prstGeom>
        </p:spPr>
      </p:pic>
    </p:spTree>
    <p:extLst>
      <p:ext uri="{BB962C8B-B14F-4D97-AF65-F5344CB8AC3E}">
        <p14:creationId xmlns:p14="http://schemas.microsoft.com/office/powerpoint/2010/main" val="1754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143ED1-0726-4A6F-9B2D-D040D39B2CBD}"/>
              </a:ext>
            </a:extLst>
          </p:cNvPr>
          <p:cNvPicPr>
            <a:picLocks noChangeAspect="1"/>
          </p:cNvPicPr>
          <p:nvPr/>
        </p:nvPicPr>
        <p:blipFill>
          <a:blip r:embed="rId2"/>
          <a:stretch>
            <a:fillRect/>
          </a:stretch>
        </p:blipFill>
        <p:spPr>
          <a:xfrm>
            <a:off x="0" y="1104086"/>
            <a:ext cx="12192000" cy="5743866"/>
          </a:xfrm>
          <a:prstGeom prst="rect">
            <a:avLst/>
          </a:prstGeom>
        </p:spPr>
      </p:pic>
      <p:sp>
        <p:nvSpPr>
          <p:cNvPr id="3" name="Title 2">
            <a:extLst>
              <a:ext uri="{FF2B5EF4-FFF2-40B4-BE49-F238E27FC236}">
                <a16:creationId xmlns:a16="http://schemas.microsoft.com/office/drawing/2014/main" id="{6B75DDE0-2540-4EF0-A519-C2ABC5DBF9F0}"/>
              </a:ext>
            </a:extLst>
          </p:cNvPr>
          <p:cNvSpPr>
            <a:spLocks noGrp="1"/>
          </p:cNvSpPr>
          <p:nvPr>
            <p:ph type="title"/>
          </p:nvPr>
        </p:nvSpPr>
        <p:spPr/>
        <p:txBody>
          <a:bodyPr/>
          <a:lstStyle/>
          <a:p>
            <a:r>
              <a:rPr lang="en-US" dirty="0"/>
              <a:t>Internet and the </a:t>
            </a:r>
            <a:r>
              <a:rPr lang="en-US" i="1" dirty="0"/>
              <a:t>dot.com </a:t>
            </a:r>
            <a:r>
              <a:rPr lang="en-US" dirty="0"/>
              <a:t>Era </a:t>
            </a:r>
          </a:p>
        </p:txBody>
      </p:sp>
      <p:sp>
        <p:nvSpPr>
          <p:cNvPr id="4" name="Slide Number Placeholder 3">
            <a:extLst>
              <a:ext uri="{FF2B5EF4-FFF2-40B4-BE49-F238E27FC236}">
                <a16:creationId xmlns:a16="http://schemas.microsoft.com/office/drawing/2014/main" id="{125BF47D-0ECE-4003-84E1-C006B62C113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27</a:t>
            </a:fld>
            <a:endParaRPr lang="en-US" dirty="0"/>
          </a:p>
        </p:txBody>
      </p:sp>
    </p:spTree>
    <p:extLst>
      <p:ext uri="{BB962C8B-B14F-4D97-AF65-F5344CB8AC3E}">
        <p14:creationId xmlns:p14="http://schemas.microsoft.com/office/powerpoint/2010/main" val="2905611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7CA93D-D109-4D11-9496-D6C232CBFCDD}"/>
              </a:ext>
            </a:extLst>
          </p:cNvPr>
          <p:cNvPicPr>
            <a:picLocks noChangeAspect="1"/>
          </p:cNvPicPr>
          <p:nvPr/>
        </p:nvPicPr>
        <p:blipFill>
          <a:blip r:embed="rId3"/>
          <a:stretch>
            <a:fillRect/>
          </a:stretch>
        </p:blipFill>
        <p:spPr>
          <a:xfrm>
            <a:off x="0" y="2897515"/>
            <a:ext cx="12192000" cy="3914078"/>
          </a:xfrm>
          <a:prstGeom prst="rect">
            <a:avLst/>
          </a:prstGeom>
        </p:spPr>
      </p:pic>
      <p:sp>
        <p:nvSpPr>
          <p:cNvPr id="2" name="Text Placeholder 1">
            <a:extLst>
              <a:ext uri="{FF2B5EF4-FFF2-40B4-BE49-F238E27FC236}">
                <a16:creationId xmlns:a16="http://schemas.microsoft.com/office/drawing/2014/main" id="{13090DB8-6A7B-49B9-8F33-9A4B1AF6C5D0}"/>
              </a:ext>
            </a:extLst>
          </p:cNvPr>
          <p:cNvSpPr>
            <a:spLocks noGrp="1"/>
          </p:cNvSpPr>
          <p:nvPr>
            <p:ph type="body" sz="quarter" idx="10"/>
          </p:nvPr>
        </p:nvSpPr>
        <p:spPr>
          <a:xfrm>
            <a:off x="0" y="1129218"/>
            <a:ext cx="11897520" cy="2483777"/>
          </a:xfrm>
        </p:spPr>
        <p:txBody>
          <a:bodyPr>
            <a:normAutofit fontScale="77500" lnSpcReduction="20000"/>
          </a:bodyPr>
          <a:lstStyle/>
          <a:p>
            <a:r>
              <a:rPr lang="en-US" dirty="0"/>
              <a:t>Based on short cycles. </a:t>
            </a:r>
          </a:p>
          <a:p>
            <a:r>
              <a:rPr lang="en-US" dirty="0"/>
              <a:t>Typical cycle varies from 2 to 4 weeks. </a:t>
            </a:r>
          </a:p>
          <a:p>
            <a:r>
              <a:rPr lang="en-US" dirty="0"/>
              <a:t>After each cycle the team evaluates its strategy and adjust tactics.</a:t>
            </a:r>
          </a:p>
          <a:p>
            <a:r>
              <a:rPr lang="en-US" dirty="0"/>
              <a:t>It is almost a never ending circle which repeats.</a:t>
            </a:r>
          </a:p>
          <a:p>
            <a:r>
              <a:rPr lang="en-US" dirty="0"/>
              <a:t>At the end of the cycle there is always a workable product. </a:t>
            </a:r>
          </a:p>
        </p:txBody>
      </p:sp>
      <p:sp>
        <p:nvSpPr>
          <p:cNvPr id="3" name="Title 2">
            <a:extLst>
              <a:ext uri="{FF2B5EF4-FFF2-40B4-BE49-F238E27FC236}">
                <a16:creationId xmlns:a16="http://schemas.microsoft.com/office/drawing/2014/main" id="{30DED22E-B7E0-408E-8D16-74DDAF3D6FBF}"/>
              </a:ext>
            </a:extLst>
          </p:cNvPr>
          <p:cNvSpPr>
            <a:spLocks noGrp="1"/>
          </p:cNvSpPr>
          <p:nvPr>
            <p:ph type="title"/>
          </p:nvPr>
        </p:nvSpPr>
        <p:spPr/>
        <p:txBody>
          <a:bodyPr/>
          <a:lstStyle/>
          <a:p>
            <a:r>
              <a:rPr lang="en-US" dirty="0"/>
              <a:t>SCRUM, or do you like rugby? </a:t>
            </a:r>
          </a:p>
        </p:txBody>
      </p:sp>
      <p:sp>
        <p:nvSpPr>
          <p:cNvPr id="4" name="Slide Number Placeholder 3">
            <a:extLst>
              <a:ext uri="{FF2B5EF4-FFF2-40B4-BE49-F238E27FC236}">
                <a16:creationId xmlns:a16="http://schemas.microsoft.com/office/drawing/2014/main" id="{79D92166-7E37-45B2-A3B6-CAEC1D64A53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28</a:t>
            </a:fld>
            <a:endParaRPr lang="en-US" dirty="0"/>
          </a:p>
        </p:txBody>
      </p:sp>
    </p:spTree>
    <p:extLst>
      <p:ext uri="{BB962C8B-B14F-4D97-AF65-F5344CB8AC3E}">
        <p14:creationId xmlns:p14="http://schemas.microsoft.com/office/powerpoint/2010/main" val="236011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E3EE1-9AAC-4E97-81B9-A4087B3E4252}"/>
              </a:ext>
            </a:extLst>
          </p:cNvPr>
          <p:cNvPicPr>
            <a:picLocks noChangeAspect="1"/>
          </p:cNvPicPr>
          <p:nvPr/>
        </p:nvPicPr>
        <p:blipFill>
          <a:blip r:embed="rId2"/>
          <a:stretch>
            <a:fillRect/>
          </a:stretch>
        </p:blipFill>
        <p:spPr>
          <a:xfrm>
            <a:off x="0" y="1103318"/>
            <a:ext cx="12192000" cy="5754682"/>
          </a:xfrm>
          <a:prstGeom prst="rect">
            <a:avLst/>
          </a:prstGeom>
        </p:spPr>
      </p:pic>
      <p:sp>
        <p:nvSpPr>
          <p:cNvPr id="3" name="Title 2">
            <a:extLst>
              <a:ext uri="{FF2B5EF4-FFF2-40B4-BE49-F238E27FC236}">
                <a16:creationId xmlns:a16="http://schemas.microsoft.com/office/drawing/2014/main" id="{83FEBCC7-0DAE-44E9-9489-2FE3A94A78BF}"/>
              </a:ext>
            </a:extLst>
          </p:cNvPr>
          <p:cNvSpPr>
            <a:spLocks noGrp="1"/>
          </p:cNvSpPr>
          <p:nvPr>
            <p:ph type="title"/>
          </p:nvPr>
        </p:nvSpPr>
        <p:spPr/>
        <p:txBody>
          <a:bodyPr/>
          <a:lstStyle/>
          <a:p>
            <a:r>
              <a:rPr lang="en-US" dirty="0"/>
              <a:t>Crystal, XP, Pair Programming and others…</a:t>
            </a:r>
          </a:p>
        </p:txBody>
      </p:sp>
      <p:sp>
        <p:nvSpPr>
          <p:cNvPr id="4" name="Slide Number Placeholder 3">
            <a:extLst>
              <a:ext uri="{FF2B5EF4-FFF2-40B4-BE49-F238E27FC236}">
                <a16:creationId xmlns:a16="http://schemas.microsoft.com/office/drawing/2014/main" id="{F4E098BE-85D5-4C06-B67E-4300F682A5D6}"/>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29</a:t>
            </a:fld>
            <a:endParaRPr lang="en-US" dirty="0"/>
          </a:p>
        </p:txBody>
      </p:sp>
    </p:spTree>
    <p:extLst>
      <p:ext uri="{BB962C8B-B14F-4D97-AF65-F5344CB8AC3E}">
        <p14:creationId xmlns:p14="http://schemas.microsoft.com/office/powerpoint/2010/main" val="40504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444419" name="Rectangle 3"/>
          <p:cNvSpPr>
            <a:spLocks noGrp="1" noChangeArrowheads="1"/>
          </p:cNvSpPr>
          <p:nvPr>
            <p:ph type="body" sz="quarter" idx="13"/>
          </p:nvPr>
        </p:nvSpPr>
        <p:spPr>
          <a:xfrm>
            <a:off x="196766" y="1371604"/>
            <a:ext cx="8713770" cy="5153021"/>
          </a:xfrm>
        </p:spPr>
        <p:txBody>
          <a:bodyPr>
            <a:normAutofit/>
          </a:bodyPr>
          <a:lstStyle/>
          <a:p>
            <a:pPr marL="446088" indent="-446088">
              <a:lnSpc>
                <a:spcPts val="4000"/>
              </a:lnSpc>
              <a:buFontTx/>
              <a:buAutoNum type="arabicPeriod"/>
            </a:pPr>
            <a:r>
              <a:rPr lang="en-US" dirty="0"/>
              <a:t>An icebreaker. </a:t>
            </a:r>
          </a:p>
          <a:p>
            <a:pPr marL="446088" indent="-446088">
              <a:lnSpc>
                <a:spcPts val="4000"/>
              </a:lnSpc>
              <a:buFontTx/>
              <a:buAutoNum type="arabicPeriod"/>
            </a:pPr>
            <a:r>
              <a:rPr lang="en-US" dirty="0"/>
              <a:t>Agile today. </a:t>
            </a:r>
            <a:endParaRPr lang="bg-BG" dirty="0"/>
          </a:p>
          <a:p>
            <a:pPr marL="446088" indent="-446088">
              <a:lnSpc>
                <a:spcPts val="4000"/>
              </a:lnSpc>
              <a:buFontTx/>
              <a:buAutoNum type="arabicPeriod"/>
            </a:pPr>
            <a:r>
              <a:rPr lang="en-US" dirty="0"/>
              <a:t>Historical overview. </a:t>
            </a:r>
            <a:endParaRPr lang="bg-BG" dirty="0"/>
          </a:p>
          <a:p>
            <a:pPr marL="446088" indent="-446088">
              <a:lnSpc>
                <a:spcPts val="4000"/>
              </a:lnSpc>
              <a:buFontTx/>
              <a:buAutoNum type="arabicPeriod"/>
            </a:pPr>
            <a:r>
              <a:rPr lang="en-US" dirty="0"/>
              <a:t>Different methodologies after WW2. </a:t>
            </a:r>
          </a:p>
          <a:p>
            <a:pPr marL="446088" indent="-446088">
              <a:lnSpc>
                <a:spcPts val="4000"/>
              </a:lnSpc>
              <a:buFontTx/>
              <a:buAutoNum type="arabicPeriod"/>
            </a:pPr>
            <a:r>
              <a:rPr lang="en-US" dirty="0"/>
              <a:t>So, what is Agile? </a:t>
            </a:r>
          </a:p>
          <a:p>
            <a:pPr marL="446088" indent="-446088">
              <a:lnSpc>
                <a:spcPts val="4000"/>
              </a:lnSpc>
              <a:buFontTx/>
              <a:buAutoNum type="arabicPeriod"/>
            </a:pPr>
            <a:endParaRPr lang="en-US" dirty="0"/>
          </a:p>
        </p:txBody>
      </p:sp>
      <p:sp>
        <p:nvSpPr>
          <p:cNvPr id="2" name="Slide Number Placeholder 1"/>
          <p:cNvSpPr>
            <a:spLocks noGrp="1"/>
          </p:cNvSpPr>
          <p:nvPr>
            <p:ph type="sldNum" sz="quarter" idx="16"/>
          </p:nvPr>
        </p:nvSpPr>
        <p:spPr>
          <a:xfrm>
            <a:off x="11763375" y="6524625"/>
            <a:ext cx="428625" cy="196850"/>
          </a:xfrm>
        </p:spPr>
        <p:txBody>
          <a:bodyPr/>
          <a:lstStyle/>
          <a:p>
            <a:fld id="{C014DD1E-5D91-48A3-AD6D-45FBA980D106}" type="slidenum">
              <a:rPr lang="en-US" smtClean="0"/>
              <a:pPr/>
              <a:t>3</a:t>
            </a:fld>
            <a:endParaRPr lang="en-US" dirty="0"/>
          </a:p>
        </p:txBody>
      </p:sp>
    </p:spTree>
    <p:extLst>
      <p:ext uri="{BB962C8B-B14F-4D97-AF65-F5344CB8AC3E}">
        <p14:creationId xmlns:p14="http://schemas.microsoft.com/office/powerpoint/2010/main" val="164698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86E211-1ACD-49EE-BEE5-87C1B66EF7E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098E7AA-1D9E-4CA6-8415-9FDC15AABB0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ECAA985A-2AD3-4034-A46E-75E7EB5ADCCC}"/>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30</a:t>
            </a:fld>
            <a:endParaRPr lang="en-US" dirty="0"/>
          </a:p>
        </p:txBody>
      </p:sp>
      <p:pic>
        <p:nvPicPr>
          <p:cNvPr id="5" name="Picture 4">
            <a:extLst>
              <a:ext uri="{FF2B5EF4-FFF2-40B4-BE49-F238E27FC236}">
                <a16:creationId xmlns:a16="http://schemas.microsoft.com/office/drawing/2014/main" id="{B6CE7BAE-A072-4C2C-BD9B-DF4CE019BD33}"/>
              </a:ext>
            </a:extLst>
          </p:cNvPr>
          <p:cNvPicPr>
            <a:picLocks noChangeAspect="1"/>
          </p:cNvPicPr>
          <p:nvPr/>
        </p:nvPicPr>
        <p:blipFill>
          <a:blip r:embed="rId2"/>
          <a:stretch>
            <a:fillRect/>
          </a:stretch>
        </p:blipFill>
        <p:spPr>
          <a:xfrm>
            <a:off x="19879" y="1103817"/>
            <a:ext cx="12191999" cy="5691675"/>
          </a:xfrm>
          <a:prstGeom prst="rect">
            <a:avLst/>
          </a:prstGeom>
        </p:spPr>
      </p:pic>
    </p:spTree>
    <p:extLst>
      <p:ext uri="{BB962C8B-B14F-4D97-AF65-F5344CB8AC3E}">
        <p14:creationId xmlns:p14="http://schemas.microsoft.com/office/powerpoint/2010/main" val="233395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E4D2AD-874F-4564-91F0-CB51F9E0206B}"/>
              </a:ext>
            </a:extLst>
          </p:cNvPr>
          <p:cNvPicPr>
            <a:picLocks noChangeAspect="1"/>
          </p:cNvPicPr>
          <p:nvPr/>
        </p:nvPicPr>
        <p:blipFill>
          <a:blip r:embed="rId3"/>
          <a:stretch>
            <a:fillRect/>
          </a:stretch>
        </p:blipFill>
        <p:spPr>
          <a:xfrm>
            <a:off x="0" y="983404"/>
            <a:ext cx="12192000" cy="5855607"/>
          </a:xfrm>
          <a:prstGeom prst="rect">
            <a:avLst/>
          </a:prstGeom>
        </p:spPr>
      </p:pic>
      <p:sp>
        <p:nvSpPr>
          <p:cNvPr id="3" name="Title 2">
            <a:extLst>
              <a:ext uri="{FF2B5EF4-FFF2-40B4-BE49-F238E27FC236}">
                <a16:creationId xmlns:a16="http://schemas.microsoft.com/office/drawing/2014/main" id="{459C3682-B15E-4BB1-AC3A-92E6CA8A4BB5}"/>
              </a:ext>
            </a:extLst>
          </p:cNvPr>
          <p:cNvSpPr>
            <a:spLocks noGrp="1"/>
          </p:cNvSpPr>
          <p:nvPr>
            <p:ph type="title"/>
          </p:nvPr>
        </p:nvSpPr>
        <p:spPr/>
        <p:txBody>
          <a:bodyPr/>
          <a:lstStyle/>
          <a:p>
            <a:r>
              <a:rPr lang="en-US" dirty="0"/>
              <a:t>Agile Manifesto – 2001</a:t>
            </a:r>
          </a:p>
        </p:txBody>
      </p:sp>
      <p:sp>
        <p:nvSpPr>
          <p:cNvPr id="4" name="Slide Number Placeholder 3">
            <a:extLst>
              <a:ext uri="{FF2B5EF4-FFF2-40B4-BE49-F238E27FC236}">
                <a16:creationId xmlns:a16="http://schemas.microsoft.com/office/drawing/2014/main" id="{F7E33E5A-4113-4C58-8E90-3074422DD95F}"/>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31</a:t>
            </a:fld>
            <a:endParaRPr lang="en-US" dirty="0"/>
          </a:p>
        </p:txBody>
      </p:sp>
    </p:spTree>
    <p:extLst>
      <p:ext uri="{BB962C8B-B14F-4D97-AF65-F5344CB8AC3E}">
        <p14:creationId xmlns:p14="http://schemas.microsoft.com/office/powerpoint/2010/main" val="2835905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AD9E1A-9612-4BDA-85CC-19B6650CC70C}"/>
              </a:ext>
            </a:extLst>
          </p:cNvPr>
          <p:cNvPicPr>
            <a:picLocks noChangeAspect="1"/>
          </p:cNvPicPr>
          <p:nvPr/>
        </p:nvPicPr>
        <p:blipFill>
          <a:blip r:embed="rId2"/>
          <a:stretch>
            <a:fillRect/>
          </a:stretch>
        </p:blipFill>
        <p:spPr>
          <a:xfrm>
            <a:off x="1539008" y="1637841"/>
            <a:ext cx="9113983" cy="4296234"/>
          </a:xfrm>
          <a:prstGeom prst="rect">
            <a:avLst/>
          </a:prstGeom>
        </p:spPr>
      </p:pic>
      <p:sp>
        <p:nvSpPr>
          <p:cNvPr id="3" name="Title 2">
            <a:extLst>
              <a:ext uri="{FF2B5EF4-FFF2-40B4-BE49-F238E27FC236}">
                <a16:creationId xmlns:a16="http://schemas.microsoft.com/office/drawing/2014/main" id="{0F9903D1-85E5-40F6-B103-23236F6496EB}"/>
              </a:ext>
            </a:extLst>
          </p:cNvPr>
          <p:cNvSpPr>
            <a:spLocks noGrp="1"/>
          </p:cNvSpPr>
          <p:nvPr>
            <p:ph type="title"/>
          </p:nvPr>
        </p:nvSpPr>
        <p:spPr/>
        <p:txBody>
          <a:bodyPr/>
          <a:lstStyle/>
          <a:p>
            <a:r>
              <a:rPr lang="en-US" dirty="0"/>
              <a:t>The Agile Manifesto</a:t>
            </a:r>
          </a:p>
        </p:txBody>
      </p:sp>
      <p:sp>
        <p:nvSpPr>
          <p:cNvPr id="4" name="Slide Number Placeholder 3">
            <a:extLst>
              <a:ext uri="{FF2B5EF4-FFF2-40B4-BE49-F238E27FC236}">
                <a16:creationId xmlns:a16="http://schemas.microsoft.com/office/drawing/2014/main" id="{79E5F14D-F0D6-4C0A-991D-72571DD790F7}"/>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32</a:t>
            </a:fld>
            <a:endParaRPr lang="en-US" dirty="0"/>
          </a:p>
        </p:txBody>
      </p:sp>
    </p:spTree>
    <p:extLst>
      <p:ext uri="{BB962C8B-B14F-4D97-AF65-F5344CB8AC3E}">
        <p14:creationId xmlns:p14="http://schemas.microsoft.com/office/powerpoint/2010/main" val="373597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4C680-F354-4955-9DFA-4BB485A11529}"/>
              </a:ext>
            </a:extLst>
          </p:cNvPr>
          <p:cNvPicPr>
            <a:picLocks noChangeAspect="1"/>
          </p:cNvPicPr>
          <p:nvPr/>
        </p:nvPicPr>
        <p:blipFill>
          <a:blip r:embed="rId3"/>
          <a:stretch>
            <a:fillRect/>
          </a:stretch>
        </p:blipFill>
        <p:spPr>
          <a:xfrm>
            <a:off x="-9636" y="1117452"/>
            <a:ext cx="12201635" cy="5740548"/>
          </a:xfrm>
          <a:prstGeom prst="rect">
            <a:avLst/>
          </a:prstGeom>
        </p:spPr>
      </p:pic>
      <p:sp>
        <p:nvSpPr>
          <p:cNvPr id="3" name="Title 2">
            <a:extLst>
              <a:ext uri="{FF2B5EF4-FFF2-40B4-BE49-F238E27FC236}">
                <a16:creationId xmlns:a16="http://schemas.microsoft.com/office/drawing/2014/main" id="{AE65ECF1-00C6-4B3D-8DA1-0D7ACC4D3425}"/>
              </a:ext>
            </a:extLst>
          </p:cNvPr>
          <p:cNvSpPr>
            <a:spLocks noGrp="1"/>
          </p:cNvSpPr>
          <p:nvPr>
            <p:ph type="title"/>
          </p:nvPr>
        </p:nvSpPr>
        <p:spPr/>
        <p:txBody>
          <a:bodyPr/>
          <a:lstStyle/>
          <a:p>
            <a:r>
              <a:rPr lang="bg-BG" dirty="0"/>
              <a:t>…</a:t>
            </a:r>
            <a:r>
              <a:rPr lang="en-US" dirty="0"/>
              <a:t>so what do you think is Agile? </a:t>
            </a:r>
          </a:p>
        </p:txBody>
      </p:sp>
      <p:sp>
        <p:nvSpPr>
          <p:cNvPr id="4" name="Slide Number Placeholder 3">
            <a:extLst>
              <a:ext uri="{FF2B5EF4-FFF2-40B4-BE49-F238E27FC236}">
                <a16:creationId xmlns:a16="http://schemas.microsoft.com/office/drawing/2014/main" id="{74B6F4C9-864E-4D9A-9C17-C71F212425C0}"/>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33</a:t>
            </a:fld>
            <a:endParaRPr lang="en-US" dirty="0"/>
          </a:p>
        </p:txBody>
      </p:sp>
    </p:spTree>
    <p:extLst>
      <p:ext uri="{BB962C8B-B14F-4D97-AF65-F5344CB8AC3E}">
        <p14:creationId xmlns:p14="http://schemas.microsoft.com/office/powerpoint/2010/main" val="586959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E79BDA-F8ED-4F7A-9017-FE13A1991E45}"/>
              </a:ext>
            </a:extLst>
          </p:cNvPr>
          <p:cNvSpPr>
            <a:spLocks noGrp="1"/>
          </p:cNvSpPr>
          <p:nvPr>
            <p:ph type="body" sz="quarter" idx="10"/>
          </p:nvPr>
        </p:nvSpPr>
        <p:spPr/>
        <p:txBody>
          <a:bodyPr>
            <a:normAutofit/>
          </a:bodyPr>
          <a:lstStyle/>
          <a:p>
            <a:r>
              <a:rPr lang="en-US" dirty="0"/>
              <a:t>“Agile is a </a:t>
            </a:r>
            <a:r>
              <a:rPr lang="en-US" b="1" dirty="0">
                <a:solidFill>
                  <a:srgbClr val="F2A40D"/>
                </a:solidFill>
              </a:rPr>
              <a:t>set of methods and frameworks </a:t>
            </a:r>
            <a:r>
              <a:rPr lang="en-US" dirty="0"/>
              <a:t>that embody the principles  and values of the “</a:t>
            </a:r>
            <a:r>
              <a:rPr lang="en-US" b="1" dirty="0">
                <a:solidFill>
                  <a:srgbClr val="F2A40D"/>
                </a:solidFill>
              </a:rPr>
              <a:t>Agile Manifesto</a:t>
            </a:r>
            <a:r>
              <a:rPr lang="en-US" dirty="0"/>
              <a:t>”</a:t>
            </a:r>
            <a:r>
              <a:rPr lang="en-US" b="1" dirty="0"/>
              <a:t>. </a:t>
            </a:r>
          </a:p>
          <a:p>
            <a:r>
              <a:rPr lang="en-US" dirty="0"/>
              <a:t>“Agile is a term used to describe</a:t>
            </a:r>
            <a:r>
              <a:rPr lang="en-US" b="1" dirty="0"/>
              <a:t> </a:t>
            </a:r>
            <a:r>
              <a:rPr lang="en-US" b="1" dirty="0">
                <a:solidFill>
                  <a:srgbClr val="F2A40D"/>
                </a:solidFill>
              </a:rPr>
              <a:t>approaches to software development</a:t>
            </a:r>
            <a:r>
              <a:rPr lang="en-US" b="1" dirty="0"/>
              <a:t> </a:t>
            </a:r>
            <a:r>
              <a:rPr lang="en-US" dirty="0"/>
              <a:t>emphasizing </a:t>
            </a:r>
            <a:r>
              <a:rPr lang="en-US" b="1" dirty="0">
                <a:solidFill>
                  <a:srgbClr val="F2A40D"/>
                </a:solidFill>
              </a:rPr>
              <a:t>incremental delivery, team collaboration, continual planning, and continual learning</a:t>
            </a:r>
            <a:r>
              <a:rPr lang="en-US" dirty="0"/>
              <a:t>. The term “Agile” was coined in 2001 in the “</a:t>
            </a:r>
            <a:r>
              <a:rPr lang="en-US" b="1" dirty="0">
                <a:solidFill>
                  <a:srgbClr val="F2A40D"/>
                </a:solidFill>
              </a:rPr>
              <a:t>Agile</a:t>
            </a:r>
            <a:r>
              <a:rPr lang="en-US" b="1" dirty="0"/>
              <a:t> </a:t>
            </a:r>
            <a:r>
              <a:rPr lang="en-US" b="1" dirty="0">
                <a:solidFill>
                  <a:srgbClr val="F2A40D"/>
                </a:solidFill>
              </a:rPr>
              <a:t>Manifesto</a:t>
            </a:r>
            <a:r>
              <a:rPr lang="en-US" dirty="0"/>
              <a:t>”.</a:t>
            </a:r>
          </a:p>
          <a:p>
            <a:r>
              <a:rPr lang="en-US" i="1" dirty="0"/>
              <a:t>“</a:t>
            </a:r>
            <a:r>
              <a:rPr lang="en-US" dirty="0"/>
              <a:t>Being ‘Agile Is a </a:t>
            </a:r>
            <a:r>
              <a:rPr lang="en-US" b="1" dirty="0">
                <a:solidFill>
                  <a:srgbClr val="F2A40D"/>
                </a:solidFill>
              </a:rPr>
              <a:t>mindset</a:t>
            </a:r>
            <a:r>
              <a:rPr lang="en-US" dirty="0"/>
              <a:t>. It’s about finding the right thing to build, faster (and not just building things  faster)”</a:t>
            </a:r>
          </a:p>
          <a:p>
            <a:endParaRPr lang="en-US" dirty="0"/>
          </a:p>
        </p:txBody>
      </p:sp>
      <p:sp>
        <p:nvSpPr>
          <p:cNvPr id="3" name="Title 2">
            <a:extLst>
              <a:ext uri="{FF2B5EF4-FFF2-40B4-BE49-F238E27FC236}">
                <a16:creationId xmlns:a16="http://schemas.microsoft.com/office/drawing/2014/main" id="{A147B396-2CBC-49C4-A180-86BC09D25621}"/>
              </a:ext>
            </a:extLst>
          </p:cNvPr>
          <p:cNvSpPr>
            <a:spLocks noGrp="1"/>
          </p:cNvSpPr>
          <p:nvPr>
            <p:ph type="title"/>
          </p:nvPr>
        </p:nvSpPr>
        <p:spPr/>
        <p:txBody>
          <a:bodyPr>
            <a:normAutofit fontScale="90000"/>
          </a:bodyPr>
          <a:lstStyle/>
          <a:p>
            <a:r>
              <a:rPr lang="en-US" dirty="0"/>
              <a:t>Definitions for Agile from business perspective</a:t>
            </a:r>
          </a:p>
        </p:txBody>
      </p:sp>
      <p:sp>
        <p:nvSpPr>
          <p:cNvPr id="4" name="Slide Number Placeholder 3">
            <a:extLst>
              <a:ext uri="{FF2B5EF4-FFF2-40B4-BE49-F238E27FC236}">
                <a16:creationId xmlns:a16="http://schemas.microsoft.com/office/drawing/2014/main" id="{DFC0CFDD-0824-453D-BEA7-1BCF186B2BD0}"/>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34</a:t>
            </a:fld>
            <a:endParaRPr lang="en-US" dirty="0"/>
          </a:p>
        </p:txBody>
      </p:sp>
    </p:spTree>
    <p:extLst>
      <p:ext uri="{BB962C8B-B14F-4D97-AF65-F5344CB8AC3E}">
        <p14:creationId xmlns:p14="http://schemas.microsoft.com/office/powerpoint/2010/main" val="254408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a:extLst>
              <a:ext uri="{FF2B5EF4-FFF2-40B4-BE49-F238E27FC236}">
                <a16:creationId xmlns:a16="http://schemas.microsoft.com/office/drawing/2014/main" id="{C9BD5138-9088-4FB2-BCAE-4085CB1DD10B}"/>
              </a:ext>
            </a:extLst>
          </p:cNvPr>
          <p:cNvSpPr>
            <a:spLocks noGrp="1"/>
          </p:cNvSpPr>
          <p:nvPr>
            <p:ph type="sldNum" sz="quarter" idx="5"/>
          </p:nvPr>
        </p:nvSpPr>
        <p:spPr/>
        <p:txBody>
          <a:bodyPr/>
          <a:lstStyle/>
          <a:p>
            <a:fld id="{2BF067CD-8E6B-4360-9AA8-C5DF2A48A6D1}" type="slidenum">
              <a:rPr lang="en-US" noProof="0" smtClean="0"/>
              <a:pPr/>
              <a:t>35</a:t>
            </a:fld>
            <a:endParaRPr lang="en-US" noProof="0"/>
          </a:p>
        </p:txBody>
      </p:sp>
      <p:sp>
        <p:nvSpPr>
          <p:cNvPr id="3" name="Текстов контейнер 2">
            <a:extLst>
              <a:ext uri="{FF2B5EF4-FFF2-40B4-BE49-F238E27FC236}">
                <a16:creationId xmlns:a16="http://schemas.microsoft.com/office/drawing/2014/main" id="{8127FABD-336A-4445-AB97-3DAC986764BD}"/>
              </a:ext>
            </a:extLst>
          </p:cNvPr>
          <p:cNvSpPr>
            <a:spLocks noGrp="1"/>
          </p:cNvSpPr>
          <p:nvPr>
            <p:ph type="body" sz="quarter" idx="10"/>
          </p:nvPr>
        </p:nvSpPr>
        <p:spPr/>
        <p:txBody>
          <a:bodyPr>
            <a:normAutofit fontScale="92500"/>
          </a:bodyPr>
          <a:lstStyle/>
          <a:p>
            <a:r>
              <a:rPr lang="en-US" i="1" dirty="0"/>
              <a:t>“</a:t>
            </a:r>
            <a:r>
              <a:rPr lang="en-US" dirty="0"/>
              <a:t>Agile is a time boxed, </a:t>
            </a:r>
            <a:r>
              <a:rPr lang="en-US" b="1" dirty="0">
                <a:solidFill>
                  <a:srgbClr val="F2A40D"/>
                </a:solidFill>
              </a:rPr>
              <a:t>iterative approach </a:t>
            </a:r>
            <a:r>
              <a:rPr lang="en-US" dirty="0"/>
              <a:t>to software delivery that builds software </a:t>
            </a:r>
            <a:r>
              <a:rPr lang="en-US" b="1" dirty="0">
                <a:solidFill>
                  <a:srgbClr val="F2A40D"/>
                </a:solidFill>
              </a:rPr>
              <a:t>incrementally</a:t>
            </a:r>
            <a:r>
              <a:rPr lang="en-US" dirty="0"/>
              <a:t> from the start of the project, </a:t>
            </a:r>
            <a:r>
              <a:rPr lang="en-US" b="1" dirty="0">
                <a:solidFill>
                  <a:srgbClr val="F2A40D"/>
                </a:solidFill>
              </a:rPr>
              <a:t>instead of trying to deliver it all at once near the end</a:t>
            </a:r>
            <a:r>
              <a:rPr lang="en-US" dirty="0"/>
              <a:t>.”</a:t>
            </a:r>
          </a:p>
          <a:p>
            <a:r>
              <a:rPr lang="en-US" i="1" dirty="0"/>
              <a:t>“</a:t>
            </a:r>
            <a:r>
              <a:rPr lang="en-US" dirty="0"/>
              <a:t>The ability to create and </a:t>
            </a:r>
            <a:r>
              <a:rPr lang="en-US" b="1" dirty="0">
                <a:solidFill>
                  <a:srgbClr val="F2A40D"/>
                </a:solidFill>
              </a:rPr>
              <a:t>respond to change</a:t>
            </a:r>
            <a:r>
              <a:rPr lang="en-US" b="1" dirty="0"/>
              <a:t> </a:t>
            </a:r>
            <a:r>
              <a:rPr lang="en-US" dirty="0"/>
              <a:t>in order to succeed in an uncertain and turbulent environment.”</a:t>
            </a:r>
          </a:p>
          <a:p>
            <a:r>
              <a:rPr lang="en-US" i="1" dirty="0"/>
              <a:t>“</a:t>
            </a:r>
            <a:r>
              <a:rPr lang="en-US" dirty="0"/>
              <a:t>Agile is best suited for situations that have some </a:t>
            </a:r>
            <a:r>
              <a:rPr lang="en-US" b="1" dirty="0">
                <a:solidFill>
                  <a:srgbClr val="F2A40D"/>
                </a:solidFill>
              </a:rPr>
              <a:t>level of uncertainty </a:t>
            </a:r>
            <a:r>
              <a:rPr lang="en-US" dirty="0"/>
              <a:t>where </a:t>
            </a:r>
            <a:r>
              <a:rPr lang="en-US" b="1" dirty="0">
                <a:solidFill>
                  <a:srgbClr val="F2A40D"/>
                </a:solidFill>
              </a:rPr>
              <a:t>creativity</a:t>
            </a:r>
            <a:r>
              <a:rPr lang="en-US" dirty="0"/>
              <a:t> and </a:t>
            </a:r>
            <a:r>
              <a:rPr lang="en-US" b="1" dirty="0">
                <a:solidFill>
                  <a:srgbClr val="F2A40D"/>
                </a:solidFill>
              </a:rPr>
              <a:t>innovation</a:t>
            </a:r>
            <a:r>
              <a:rPr lang="en-US" dirty="0"/>
              <a:t> are important to </a:t>
            </a:r>
            <a:r>
              <a:rPr lang="en-US" b="1" dirty="0">
                <a:solidFill>
                  <a:srgbClr val="F2A40D"/>
                </a:solidFill>
              </a:rPr>
              <a:t>maximize the business value</a:t>
            </a:r>
            <a:r>
              <a:rPr lang="en-US" b="1" dirty="0"/>
              <a:t> </a:t>
            </a:r>
            <a:r>
              <a:rPr lang="en-US" dirty="0"/>
              <a:t>of the solution as opposed to other situations with</a:t>
            </a:r>
            <a:r>
              <a:rPr lang="bg-BG" dirty="0"/>
              <a:t>         </a:t>
            </a:r>
            <a:r>
              <a:rPr lang="en-US" dirty="0"/>
              <a:t> lower levels of uncertainty where planning and control to achieve predictability are more important</a:t>
            </a:r>
            <a:r>
              <a:rPr lang="en-US" i="1" dirty="0"/>
              <a:t>.”</a:t>
            </a:r>
            <a:endParaRPr lang="en-US" dirty="0"/>
          </a:p>
        </p:txBody>
      </p:sp>
      <p:sp>
        <p:nvSpPr>
          <p:cNvPr id="4" name="Заглавие 3">
            <a:extLst>
              <a:ext uri="{FF2B5EF4-FFF2-40B4-BE49-F238E27FC236}">
                <a16:creationId xmlns:a16="http://schemas.microsoft.com/office/drawing/2014/main" id="{CB6E0525-C595-4B72-AF6B-0379F4303E74}"/>
              </a:ext>
            </a:extLst>
          </p:cNvPr>
          <p:cNvSpPr>
            <a:spLocks noGrp="1"/>
          </p:cNvSpPr>
          <p:nvPr>
            <p:ph type="title"/>
          </p:nvPr>
        </p:nvSpPr>
        <p:spPr/>
        <p:txBody>
          <a:bodyPr>
            <a:normAutofit fontScale="90000"/>
          </a:bodyPr>
          <a:lstStyle/>
          <a:p>
            <a:r>
              <a:rPr lang="en-US" dirty="0"/>
              <a:t>Definitions for Agile from business perspective (2)</a:t>
            </a:r>
          </a:p>
        </p:txBody>
      </p:sp>
    </p:spTree>
    <p:extLst>
      <p:ext uri="{BB962C8B-B14F-4D97-AF65-F5344CB8AC3E}">
        <p14:creationId xmlns:p14="http://schemas.microsoft.com/office/powerpoint/2010/main" val="36783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34367E-C1DA-4A4B-9E1B-E152B5F47521}"/>
              </a:ext>
            </a:extLst>
          </p:cNvPr>
          <p:cNvPicPr>
            <a:picLocks noChangeAspect="1"/>
          </p:cNvPicPr>
          <p:nvPr/>
        </p:nvPicPr>
        <p:blipFill>
          <a:blip r:embed="rId2"/>
          <a:stretch>
            <a:fillRect/>
          </a:stretch>
        </p:blipFill>
        <p:spPr>
          <a:xfrm>
            <a:off x="70338" y="1138840"/>
            <a:ext cx="12047974" cy="5719160"/>
          </a:xfrm>
          <a:prstGeom prst="rect">
            <a:avLst/>
          </a:prstGeom>
        </p:spPr>
      </p:pic>
      <p:sp>
        <p:nvSpPr>
          <p:cNvPr id="3" name="Title 2">
            <a:extLst>
              <a:ext uri="{FF2B5EF4-FFF2-40B4-BE49-F238E27FC236}">
                <a16:creationId xmlns:a16="http://schemas.microsoft.com/office/drawing/2014/main" id="{02AEBE97-F880-4116-922C-0993424AFEEC}"/>
              </a:ext>
            </a:extLst>
          </p:cNvPr>
          <p:cNvSpPr>
            <a:spLocks noGrp="1"/>
          </p:cNvSpPr>
          <p:nvPr>
            <p:ph type="title"/>
          </p:nvPr>
        </p:nvSpPr>
        <p:spPr/>
        <p:txBody>
          <a:bodyPr>
            <a:normAutofit fontScale="90000"/>
          </a:bodyPr>
          <a:lstStyle/>
          <a:p>
            <a:r>
              <a:rPr lang="en-US" dirty="0"/>
              <a:t>My view of Agile – a JIGSAW puzzle which  needs to be solved</a:t>
            </a:r>
            <a:r>
              <a:rPr lang="ru-RU" dirty="0"/>
              <a:t>.</a:t>
            </a:r>
            <a:r>
              <a:rPr lang="en-US" dirty="0"/>
              <a:t> </a:t>
            </a:r>
          </a:p>
        </p:txBody>
      </p:sp>
      <p:sp>
        <p:nvSpPr>
          <p:cNvPr id="4" name="Slide Number Placeholder 3">
            <a:extLst>
              <a:ext uri="{FF2B5EF4-FFF2-40B4-BE49-F238E27FC236}">
                <a16:creationId xmlns:a16="http://schemas.microsoft.com/office/drawing/2014/main" id="{96E1C2FE-CF68-4F73-8B94-017853CEE06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36</a:t>
            </a:fld>
            <a:endParaRPr lang="en-US" dirty="0"/>
          </a:p>
        </p:txBody>
      </p:sp>
    </p:spTree>
    <p:extLst>
      <p:ext uri="{BB962C8B-B14F-4D97-AF65-F5344CB8AC3E}">
        <p14:creationId xmlns:p14="http://schemas.microsoft.com/office/powerpoint/2010/main" val="75706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CC6964-8A33-4F73-BF23-AA01DC100336}"/>
              </a:ext>
            </a:extLst>
          </p:cNvPr>
          <p:cNvSpPr>
            <a:spLocks noGrp="1"/>
          </p:cNvSpPr>
          <p:nvPr>
            <p:ph type="title"/>
          </p:nvPr>
        </p:nvSpPr>
        <p:spPr/>
        <p:txBody>
          <a:bodyPr/>
          <a:lstStyle/>
          <a:p>
            <a:r>
              <a:rPr lang="en-US" dirty="0"/>
              <a:t>…so what is</a:t>
            </a:r>
            <a:r>
              <a:rPr lang="bg-BG" dirty="0"/>
              <a:t> </a:t>
            </a:r>
            <a:r>
              <a:rPr lang="en-US" dirty="0"/>
              <a:t>Agile?</a:t>
            </a:r>
          </a:p>
        </p:txBody>
      </p:sp>
      <p:sp>
        <p:nvSpPr>
          <p:cNvPr id="4" name="Slide Number Placeholder 3">
            <a:extLst>
              <a:ext uri="{FF2B5EF4-FFF2-40B4-BE49-F238E27FC236}">
                <a16:creationId xmlns:a16="http://schemas.microsoft.com/office/drawing/2014/main" id="{DE30E99B-B5BF-4759-964B-4EA6C9CA630F}"/>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37</a:t>
            </a:fld>
            <a:endParaRPr lang="en-US" dirty="0"/>
          </a:p>
        </p:txBody>
      </p:sp>
      <p:graphicFrame>
        <p:nvGraphicFramePr>
          <p:cNvPr id="5" name="Diagram 4">
            <a:extLst>
              <a:ext uri="{FF2B5EF4-FFF2-40B4-BE49-F238E27FC236}">
                <a16:creationId xmlns:a16="http://schemas.microsoft.com/office/drawing/2014/main" id="{E30323B0-D46E-4442-B05B-620D299C65B1}"/>
              </a:ext>
            </a:extLst>
          </p:cNvPr>
          <p:cNvGraphicFramePr/>
          <p:nvPr/>
        </p:nvGraphicFramePr>
        <p:xfrm>
          <a:off x="449864" y="1338583"/>
          <a:ext cx="435559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5EA1B1C5-58D7-4D1D-88A6-638B7076E42F}"/>
              </a:ext>
            </a:extLst>
          </p:cNvPr>
          <p:cNvGraphicFramePr/>
          <p:nvPr/>
        </p:nvGraphicFramePr>
        <p:xfrm>
          <a:off x="2162051" y="1058766"/>
          <a:ext cx="9580085" cy="56242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0749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8363" y="1655763"/>
            <a:ext cx="7583187" cy="4773612"/>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sp>
        <p:nvSpPr>
          <p:cNvPr id="6" name="Slide Number Placeholder 5"/>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38</a:t>
            </a:fld>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0402" y="1419226"/>
            <a:ext cx="9677079" cy="5301720"/>
            <a:chOff x="472011" y="1508787"/>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7"/>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endParaRPr lang="en-US" altLang="ko-KR" sz="3000" dirty="0">
                <a:solidFill>
                  <a:schemeClr val="bg2"/>
                </a:solidFill>
              </a:endParaRPr>
            </a:p>
            <a:p>
              <a:pPr marL="342900" indent="-342900">
                <a:buFont typeface="Arial" panose="020B0604020202020204" pitchFamily="34" charset="0"/>
                <a:buChar char="•"/>
              </a:pPr>
              <a:endParaRPr lang="en-US" altLang="ko-KR" sz="3000" dirty="0">
                <a:solidFill>
                  <a:schemeClr val="bg2"/>
                </a:solidFill>
              </a:endParaRPr>
            </a:p>
            <a:p>
              <a:pPr marL="342900" indent="-342900">
                <a:buFont typeface="Arial" panose="020B0604020202020204" pitchFamily="34" charset="0"/>
                <a:buChar char="•"/>
              </a:pPr>
              <a:r>
                <a:rPr lang="en-US" altLang="ko-KR" sz="3000" dirty="0">
                  <a:solidFill>
                    <a:schemeClr val="bg2"/>
                  </a:solidFill>
                </a:rPr>
                <a:t>Agile is a Mindset.</a:t>
              </a:r>
            </a:p>
            <a:p>
              <a:pPr marL="342900" indent="-342900">
                <a:buFont typeface="Arial" panose="020B0604020202020204" pitchFamily="34" charset="0"/>
                <a:buChar char="•"/>
              </a:pPr>
              <a:r>
                <a:rPr lang="en-US" altLang="ko-KR" sz="3000" dirty="0">
                  <a:solidFill>
                    <a:schemeClr val="bg2"/>
                  </a:solidFill>
                </a:rPr>
                <a:t>It is build on Values, Principles and Practices. </a:t>
              </a:r>
            </a:p>
            <a:p>
              <a:pPr marL="342900" indent="-342900">
                <a:buFont typeface="Arial" panose="020B0604020202020204" pitchFamily="34" charset="0"/>
                <a:buChar char="•"/>
              </a:pPr>
              <a:r>
                <a:rPr lang="en-US" altLang="ko-KR" sz="3000" dirty="0">
                  <a:solidFill>
                    <a:schemeClr val="bg2"/>
                  </a:solidFill>
                </a:rPr>
                <a:t>It is developed for SW development, but applicable outside of it.</a:t>
              </a:r>
            </a:p>
            <a:p>
              <a:pPr marL="342900" indent="-342900">
                <a:buFont typeface="Arial" panose="020B0604020202020204" pitchFamily="34" charset="0"/>
                <a:buChar char="•"/>
              </a:pPr>
              <a:r>
                <a:rPr lang="en-US" altLang="ko-KR" sz="3000" dirty="0">
                  <a:solidFill>
                    <a:schemeClr val="bg2"/>
                  </a:solidFill>
                </a:rPr>
                <a:t>It is developed by practitioners.</a:t>
              </a:r>
            </a:p>
            <a:p>
              <a:pPr marL="342900" indent="-342900">
                <a:buFont typeface="Arial" panose="020B0604020202020204" pitchFamily="34" charset="0"/>
                <a:buChar char="•"/>
              </a:pPr>
              <a:r>
                <a:rPr lang="en-US" altLang="ko-KR" sz="3000" dirty="0">
                  <a:solidFill>
                    <a:schemeClr val="bg2"/>
                  </a:solidFill>
                </a:rPr>
                <a:t>It was built on top of existing methodologies.  </a:t>
              </a:r>
            </a:p>
            <a:p>
              <a:pPr marL="342900" indent="-342900">
                <a:buFont typeface="Arial" panose="020B0604020202020204" pitchFamily="34" charset="0"/>
                <a:buChar char="•"/>
              </a:pPr>
              <a:r>
                <a:rPr lang="en-US" altLang="ko-KR" sz="3000" dirty="0">
                  <a:solidFill>
                    <a:schemeClr val="bg2"/>
                  </a:solidFill>
                </a:rPr>
                <a:t>And it is still evolving. </a:t>
              </a:r>
            </a:p>
            <a:p>
              <a:pPr marL="342900" indent="-342900">
                <a:buFont typeface="Arial" panose="020B0604020202020204" pitchFamily="34" charset="0"/>
                <a:buChar char="•"/>
              </a:pPr>
              <a:r>
                <a:rPr lang="en-US" altLang="ko-KR" sz="3000" dirty="0">
                  <a:solidFill>
                    <a:schemeClr val="bg2"/>
                  </a:solidFill>
                </a:rPr>
                <a:t>Agile is NOT a project management methodology. </a:t>
              </a:r>
            </a:p>
            <a:p>
              <a:pPr marL="342900" indent="-342900">
                <a:buFont typeface="Arial" panose="020B0604020202020204" pitchFamily="34" charset="0"/>
                <a:buChar char="•"/>
              </a:pPr>
              <a:r>
                <a:rPr lang="en-US" altLang="ko-KR" sz="3000" dirty="0">
                  <a:solidFill>
                    <a:schemeClr val="bg2"/>
                  </a:solidFill>
                </a:rPr>
                <a:t>Agile is NOT an answer to every problem. </a:t>
              </a:r>
            </a:p>
            <a:p>
              <a:pPr marL="342900" indent="-342900">
                <a:buFont typeface="Arial" panose="020B0604020202020204" pitchFamily="34" charset="0"/>
                <a:buChar char="•"/>
              </a:pPr>
              <a:endParaRPr lang="en-US" altLang="ko-KR" sz="2400" dirty="0"/>
            </a:p>
            <a:p>
              <a:pPr marL="342900" indent="-342900">
                <a:buFont typeface="Arial" panose="020B0604020202020204" pitchFamily="34" charset="0"/>
                <a:buChar char="•"/>
              </a:pPr>
              <a:endParaRPr lang="ko-KR" altLang="en-US" sz="2400"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01079" y="1898319"/>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5647" y="3276600"/>
            <a:ext cx="2883428" cy="3120594"/>
          </a:xfrm>
          <a:prstGeom prst="rect">
            <a:avLst/>
          </a:prstGeom>
        </p:spPr>
      </p:pic>
    </p:spTree>
    <p:extLst>
      <p:ext uri="{BB962C8B-B14F-4D97-AF65-F5344CB8AC3E}">
        <p14:creationId xmlns:p14="http://schemas.microsoft.com/office/powerpoint/2010/main" val="2087190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928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41AF62-65D2-47C8-ACCC-4D20F874D323}"/>
              </a:ext>
            </a:extLst>
          </p:cNvPr>
          <p:cNvSpPr>
            <a:spLocks noGrp="1"/>
          </p:cNvSpPr>
          <p:nvPr>
            <p:ph type="title"/>
          </p:nvPr>
        </p:nvSpPr>
        <p:spPr/>
        <p:txBody>
          <a:bodyPr>
            <a:normAutofit/>
          </a:bodyPr>
          <a:lstStyle/>
          <a:p>
            <a:r>
              <a:rPr lang="en-US" dirty="0"/>
              <a:t>What is Agile? - </a:t>
            </a:r>
            <a:r>
              <a:rPr lang="en-US" dirty="0">
                <a:hlinkClick r:id="rId3"/>
              </a:rPr>
              <a:t>Brainstorm</a:t>
            </a:r>
            <a:r>
              <a:rPr lang="en-US" dirty="0"/>
              <a:t>	 </a:t>
            </a:r>
          </a:p>
        </p:txBody>
      </p:sp>
      <p:sp>
        <p:nvSpPr>
          <p:cNvPr id="2" name="Slide Number Placeholder 1">
            <a:extLst>
              <a:ext uri="{FF2B5EF4-FFF2-40B4-BE49-F238E27FC236}">
                <a16:creationId xmlns:a16="http://schemas.microsoft.com/office/drawing/2014/main" id="{0EC3D611-83A9-4DFF-BD0D-AE6061924E88}"/>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4</a:t>
            </a:fld>
            <a:endParaRPr lang="en-US" dirty="0"/>
          </a:p>
        </p:txBody>
      </p:sp>
      <p:sp>
        <p:nvSpPr>
          <p:cNvPr id="3" name="TextBox 2">
            <a:extLst>
              <a:ext uri="{FF2B5EF4-FFF2-40B4-BE49-F238E27FC236}">
                <a16:creationId xmlns:a16="http://schemas.microsoft.com/office/drawing/2014/main" id="{98ACCC34-01DE-4877-8B89-953C2ADB2FF3}"/>
              </a:ext>
            </a:extLst>
          </p:cNvPr>
          <p:cNvSpPr txBox="1"/>
          <p:nvPr/>
        </p:nvSpPr>
        <p:spPr>
          <a:xfrm>
            <a:off x="1257300" y="1838325"/>
            <a:ext cx="1123950"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endParaRPr lang="en-US" sz="2400" dirty="0"/>
          </a:p>
        </p:txBody>
      </p:sp>
      <p:sp>
        <p:nvSpPr>
          <p:cNvPr id="5" name="TextBox 4">
            <a:extLst>
              <a:ext uri="{FF2B5EF4-FFF2-40B4-BE49-F238E27FC236}">
                <a16:creationId xmlns:a16="http://schemas.microsoft.com/office/drawing/2014/main" id="{18FBFBAD-4C4C-43F6-A60E-956DB053488F}"/>
              </a:ext>
            </a:extLst>
          </p:cNvPr>
          <p:cNvSpPr txBox="1"/>
          <p:nvPr/>
        </p:nvSpPr>
        <p:spPr>
          <a:xfrm>
            <a:off x="3872461" y="1536300"/>
            <a:ext cx="1352549"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endParaRPr lang="en-US" sz="2400" dirty="0"/>
          </a:p>
        </p:txBody>
      </p:sp>
      <p:sp>
        <p:nvSpPr>
          <p:cNvPr id="16" name="TextBox 15">
            <a:extLst>
              <a:ext uri="{FF2B5EF4-FFF2-40B4-BE49-F238E27FC236}">
                <a16:creationId xmlns:a16="http://schemas.microsoft.com/office/drawing/2014/main" id="{C54E24A3-9E89-4EA0-B191-FA8F6F9D6ED5}"/>
              </a:ext>
            </a:extLst>
          </p:cNvPr>
          <p:cNvSpPr txBox="1"/>
          <p:nvPr/>
        </p:nvSpPr>
        <p:spPr>
          <a:xfrm>
            <a:off x="3699181" y="2786851"/>
            <a:ext cx="1352548"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endParaRPr lang="en-US" sz="2400" dirty="0"/>
          </a:p>
        </p:txBody>
      </p:sp>
      <p:sp>
        <p:nvSpPr>
          <p:cNvPr id="17" name="TextBox 16">
            <a:extLst>
              <a:ext uri="{FF2B5EF4-FFF2-40B4-BE49-F238E27FC236}">
                <a16:creationId xmlns:a16="http://schemas.microsoft.com/office/drawing/2014/main" id="{5AFE7E59-485B-4D30-91E7-40B412F3A4BF}"/>
              </a:ext>
            </a:extLst>
          </p:cNvPr>
          <p:cNvSpPr txBox="1"/>
          <p:nvPr/>
        </p:nvSpPr>
        <p:spPr>
          <a:xfrm>
            <a:off x="1388086" y="3413924"/>
            <a:ext cx="1352547"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endParaRPr lang="en-US" sz="2400" dirty="0"/>
          </a:p>
        </p:txBody>
      </p:sp>
      <p:sp>
        <p:nvSpPr>
          <p:cNvPr id="18" name="TextBox 17">
            <a:extLst>
              <a:ext uri="{FF2B5EF4-FFF2-40B4-BE49-F238E27FC236}">
                <a16:creationId xmlns:a16="http://schemas.microsoft.com/office/drawing/2014/main" id="{0F1AAC0D-0AA2-4AC1-B4B6-9A245A5E9A3A}"/>
              </a:ext>
            </a:extLst>
          </p:cNvPr>
          <p:cNvSpPr txBox="1"/>
          <p:nvPr/>
        </p:nvSpPr>
        <p:spPr>
          <a:xfrm>
            <a:off x="3803040" y="4210050"/>
            <a:ext cx="1407133"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endParaRPr lang="en-US" sz="2400" dirty="0"/>
          </a:p>
        </p:txBody>
      </p:sp>
      <p:sp>
        <p:nvSpPr>
          <p:cNvPr id="19" name="TextBox 18">
            <a:extLst>
              <a:ext uri="{FF2B5EF4-FFF2-40B4-BE49-F238E27FC236}">
                <a16:creationId xmlns:a16="http://schemas.microsoft.com/office/drawing/2014/main" id="{20335493-7FDA-4677-A5D2-4062D178493D}"/>
              </a:ext>
            </a:extLst>
          </p:cNvPr>
          <p:cNvSpPr txBox="1"/>
          <p:nvPr/>
        </p:nvSpPr>
        <p:spPr>
          <a:xfrm>
            <a:off x="6369661" y="1747803"/>
            <a:ext cx="938578"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endParaRPr lang="en-US" sz="2400" dirty="0"/>
          </a:p>
        </p:txBody>
      </p:sp>
      <p:sp>
        <p:nvSpPr>
          <p:cNvPr id="20" name="TextBox 19">
            <a:extLst>
              <a:ext uri="{FF2B5EF4-FFF2-40B4-BE49-F238E27FC236}">
                <a16:creationId xmlns:a16="http://schemas.microsoft.com/office/drawing/2014/main" id="{893F1D74-D94F-481F-BCD3-E0DC8C3866DE}"/>
              </a:ext>
            </a:extLst>
          </p:cNvPr>
          <p:cNvSpPr txBox="1"/>
          <p:nvPr/>
        </p:nvSpPr>
        <p:spPr>
          <a:xfrm>
            <a:off x="8881696" y="1992677"/>
            <a:ext cx="814755"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endParaRPr lang="en-US" sz="2400" dirty="0"/>
          </a:p>
        </p:txBody>
      </p:sp>
      <p:sp>
        <p:nvSpPr>
          <p:cNvPr id="21" name="TextBox 20">
            <a:extLst>
              <a:ext uri="{FF2B5EF4-FFF2-40B4-BE49-F238E27FC236}">
                <a16:creationId xmlns:a16="http://schemas.microsoft.com/office/drawing/2014/main" id="{6C68DC73-61CF-461A-B277-F7C98705CB5B}"/>
              </a:ext>
            </a:extLst>
          </p:cNvPr>
          <p:cNvSpPr txBox="1"/>
          <p:nvPr/>
        </p:nvSpPr>
        <p:spPr>
          <a:xfrm>
            <a:off x="6503013" y="2809875"/>
            <a:ext cx="1110026"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endParaRPr lang="en-US" sz="2400" dirty="0"/>
          </a:p>
        </p:txBody>
      </p:sp>
      <p:sp>
        <p:nvSpPr>
          <p:cNvPr id="22" name="TextBox 21">
            <a:extLst>
              <a:ext uri="{FF2B5EF4-FFF2-40B4-BE49-F238E27FC236}">
                <a16:creationId xmlns:a16="http://schemas.microsoft.com/office/drawing/2014/main" id="{57F7BCA2-1B12-4E25-9FA0-AB1C58F98606}"/>
              </a:ext>
            </a:extLst>
          </p:cNvPr>
          <p:cNvSpPr txBox="1"/>
          <p:nvPr/>
        </p:nvSpPr>
        <p:spPr>
          <a:xfrm>
            <a:off x="6404283" y="3660375"/>
            <a:ext cx="599155"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endParaRPr lang="en-US" sz="2400" dirty="0"/>
          </a:p>
        </p:txBody>
      </p:sp>
      <p:sp>
        <p:nvSpPr>
          <p:cNvPr id="23" name="TextBox 22">
            <a:extLst>
              <a:ext uri="{FF2B5EF4-FFF2-40B4-BE49-F238E27FC236}">
                <a16:creationId xmlns:a16="http://schemas.microsoft.com/office/drawing/2014/main" id="{4B5426C1-CA18-4C4F-A74C-6BA4DE6ED092}"/>
              </a:ext>
            </a:extLst>
          </p:cNvPr>
          <p:cNvSpPr txBox="1"/>
          <p:nvPr/>
        </p:nvSpPr>
        <p:spPr>
          <a:xfrm>
            <a:off x="8358372" y="3303974"/>
            <a:ext cx="1464286"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endParaRPr lang="en-US" sz="2400" dirty="0"/>
          </a:p>
        </p:txBody>
      </p:sp>
      <p:sp>
        <p:nvSpPr>
          <p:cNvPr id="24" name="TextBox 23">
            <a:extLst>
              <a:ext uri="{FF2B5EF4-FFF2-40B4-BE49-F238E27FC236}">
                <a16:creationId xmlns:a16="http://schemas.microsoft.com/office/drawing/2014/main" id="{0EE193C7-6177-4619-96E6-DCCAB10F9999}"/>
              </a:ext>
            </a:extLst>
          </p:cNvPr>
          <p:cNvSpPr txBox="1"/>
          <p:nvPr/>
        </p:nvSpPr>
        <p:spPr>
          <a:xfrm>
            <a:off x="792407" y="4390254"/>
            <a:ext cx="1110026"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endParaRPr lang="en-US" sz="2400" dirty="0"/>
          </a:p>
        </p:txBody>
      </p:sp>
      <p:sp>
        <p:nvSpPr>
          <p:cNvPr id="25" name="TextBox 24">
            <a:extLst>
              <a:ext uri="{FF2B5EF4-FFF2-40B4-BE49-F238E27FC236}">
                <a16:creationId xmlns:a16="http://schemas.microsoft.com/office/drawing/2014/main" id="{1B8AF315-09C2-4813-A67F-8780CF41B939}"/>
              </a:ext>
            </a:extLst>
          </p:cNvPr>
          <p:cNvSpPr txBox="1"/>
          <p:nvPr/>
        </p:nvSpPr>
        <p:spPr>
          <a:xfrm>
            <a:off x="1540487" y="5121674"/>
            <a:ext cx="964587"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endParaRPr lang="en-US" sz="2400" dirty="0"/>
          </a:p>
        </p:txBody>
      </p:sp>
      <p:sp>
        <p:nvSpPr>
          <p:cNvPr id="26" name="TextBox 25">
            <a:extLst>
              <a:ext uri="{FF2B5EF4-FFF2-40B4-BE49-F238E27FC236}">
                <a16:creationId xmlns:a16="http://schemas.microsoft.com/office/drawing/2014/main" id="{91AFB694-C3F0-47A9-84B1-70D13BAA5A57}"/>
              </a:ext>
            </a:extLst>
          </p:cNvPr>
          <p:cNvSpPr txBox="1"/>
          <p:nvPr/>
        </p:nvSpPr>
        <p:spPr>
          <a:xfrm>
            <a:off x="10085784" y="5467793"/>
            <a:ext cx="944073"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endParaRPr lang="en-US" sz="2400" dirty="0"/>
          </a:p>
        </p:txBody>
      </p:sp>
      <p:sp>
        <p:nvSpPr>
          <p:cNvPr id="27" name="TextBox 26">
            <a:extLst>
              <a:ext uri="{FF2B5EF4-FFF2-40B4-BE49-F238E27FC236}">
                <a16:creationId xmlns:a16="http://schemas.microsoft.com/office/drawing/2014/main" id="{9C06B9D8-0F1E-4159-AC7F-0D47DE07D714}"/>
              </a:ext>
            </a:extLst>
          </p:cNvPr>
          <p:cNvSpPr txBox="1"/>
          <p:nvPr/>
        </p:nvSpPr>
        <p:spPr>
          <a:xfrm>
            <a:off x="4192281" y="5228471"/>
            <a:ext cx="971917"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endParaRPr lang="en-US" sz="2400" dirty="0"/>
          </a:p>
        </p:txBody>
      </p:sp>
      <p:sp>
        <p:nvSpPr>
          <p:cNvPr id="28" name="TextBox 27">
            <a:extLst>
              <a:ext uri="{FF2B5EF4-FFF2-40B4-BE49-F238E27FC236}">
                <a16:creationId xmlns:a16="http://schemas.microsoft.com/office/drawing/2014/main" id="{AECA6E25-DCD4-43DA-9BA7-9856FAE4278F}"/>
              </a:ext>
            </a:extLst>
          </p:cNvPr>
          <p:cNvSpPr txBox="1"/>
          <p:nvPr/>
        </p:nvSpPr>
        <p:spPr>
          <a:xfrm>
            <a:off x="8118598" y="5111950"/>
            <a:ext cx="971917"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endParaRPr lang="en-US" sz="2400" dirty="0"/>
          </a:p>
        </p:txBody>
      </p:sp>
      <p:sp>
        <p:nvSpPr>
          <p:cNvPr id="29" name="TextBox 28">
            <a:extLst>
              <a:ext uri="{FF2B5EF4-FFF2-40B4-BE49-F238E27FC236}">
                <a16:creationId xmlns:a16="http://schemas.microsoft.com/office/drawing/2014/main" id="{140BF7CB-35B2-434F-A752-26A42C5C91A4}"/>
              </a:ext>
            </a:extLst>
          </p:cNvPr>
          <p:cNvSpPr txBox="1"/>
          <p:nvPr/>
        </p:nvSpPr>
        <p:spPr>
          <a:xfrm>
            <a:off x="9336699" y="4395804"/>
            <a:ext cx="971918"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endParaRPr lang="en-US" sz="2400" dirty="0"/>
          </a:p>
        </p:txBody>
      </p:sp>
      <p:sp>
        <p:nvSpPr>
          <p:cNvPr id="30" name="TextBox 29">
            <a:extLst>
              <a:ext uri="{FF2B5EF4-FFF2-40B4-BE49-F238E27FC236}">
                <a16:creationId xmlns:a16="http://schemas.microsoft.com/office/drawing/2014/main" id="{D4B85976-6DE1-41FD-BD01-95EF6A7F0CBC}"/>
              </a:ext>
            </a:extLst>
          </p:cNvPr>
          <p:cNvSpPr txBox="1"/>
          <p:nvPr/>
        </p:nvSpPr>
        <p:spPr>
          <a:xfrm>
            <a:off x="2928388" y="5725723"/>
            <a:ext cx="944073"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endParaRPr lang="en-US" sz="2400" dirty="0"/>
          </a:p>
        </p:txBody>
      </p:sp>
      <p:sp>
        <p:nvSpPr>
          <p:cNvPr id="31" name="TextBox 30">
            <a:extLst>
              <a:ext uri="{FF2B5EF4-FFF2-40B4-BE49-F238E27FC236}">
                <a16:creationId xmlns:a16="http://schemas.microsoft.com/office/drawing/2014/main" id="{5023E9F5-ECC3-4E0A-8BF1-43AF5306EE9D}"/>
              </a:ext>
            </a:extLst>
          </p:cNvPr>
          <p:cNvSpPr txBox="1"/>
          <p:nvPr/>
        </p:nvSpPr>
        <p:spPr>
          <a:xfrm>
            <a:off x="5865201" y="4818895"/>
            <a:ext cx="944073"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endParaRPr lang="en-US" sz="2400" dirty="0"/>
          </a:p>
        </p:txBody>
      </p:sp>
      <p:sp>
        <p:nvSpPr>
          <p:cNvPr id="32" name="TextBox 31">
            <a:extLst>
              <a:ext uri="{FF2B5EF4-FFF2-40B4-BE49-F238E27FC236}">
                <a16:creationId xmlns:a16="http://schemas.microsoft.com/office/drawing/2014/main" id="{DE366D60-A3D4-4231-9498-163D75E3FE91}"/>
              </a:ext>
            </a:extLst>
          </p:cNvPr>
          <p:cNvSpPr txBox="1"/>
          <p:nvPr/>
        </p:nvSpPr>
        <p:spPr>
          <a:xfrm>
            <a:off x="6703860" y="5942828"/>
            <a:ext cx="944073"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endParaRPr lang="en-US" sz="2400" dirty="0"/>
          </a:p>
        </p:txBody>
      </p:sp>
      <p:sp>
        <p:nvSpPr>
          <p:cNvPr id="33" name="TextBox 32">
            <a:extLst>
              <a:ext uri="{FF2B5EF4-FFF2-40B4-BE49-F238E27FC236}">
                <a16:creationId xmlns:a16="http://schemas.microsoft.com/office/drawing/2014/main" id="{988CD0BF-52DE-444D-BB19-F1CF484F7080}"/>
              </a:ext>
            </a:extLst>
          </p:cNvPr>
          <p:cNvSpPr txBox="1"/>
          <p:nvPr/>
        </p:nvSpPr>
        <p:spPr>
          <a:xfrm>
            <a:off x="10395445" y="2824951"/>
            <a:ext cx="944073"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endParaRPr lang="en-US" sz="2400" dirty="0"/>
          </a:p>
        </p:txBody>
      </p:sp>
      <p:sp>
        <p:nvSpPr>
          <p:cNvPr id="34" name="TextBox 33">
            <a:extLst>
              <a:ext uri="{FF2B5EF4-FFF2-40B4-BE49-F238E27FC236}">
                <a16:creationId xmlns:a16="http://schemas.microsoft.com/office/drawing/2014/main" id="{819DF8BC-F850-4511-B224-92787C10D6D1}"/>
              </a:ext>
            </a:extLst>
          </p:cNvPr>
          <p:cNvSpPr txBox="1"/>
          <p:nvPr/>
        </p:nvSpPr>
        <p:spPr>
          <a:xfrm>
            <a:off x="10395445" y="1536300"/>
            <a:ext cx="944073"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endParaRPr lang="en-US" sz="2400" dirty="0"/>
          </a:p>
        </p:txBody>
      </p:sp>
      <p:sp>
        <p:nvSpPr>
          <p:cNvPr id="35" name="TextBox 34">
            <a:extLst>
              <a:ext uri="{FF2B5EF4-FFF2-40B4-BE49-F238E27FC236}">
                <a16:creationId xmlns:a16="http://schemas.microsoft.com/office/drawing/2014/main" id="{AE598E74-9FB2-40CD-81F8-C7AFE2A48931}"/>
              </a:ext>
            </a:extLst>
          </p:cNvPr>
          <p:cNvSpPr txBox="1"/>
          <p:nvPr/>
        </p:nvSpPr>
        <p:spPr>
          <a:xfrm>
            <a:off x="7464302" y="4210049"/>
            <a:ext cx="944073" cy="604049"/>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endParaRPr lang="en-US" sz="2400" dirty="0"/>
          </a:p>
        </p:txBody>
      </p:sp>
    </p:spTree>
    <p:extLst>
      <p:ext uri="{BB962C8B-B14F-4D97-AF65-F5344CB8AC3E}">
        <p14:creationId xmlns:p14="http://schemas.microsoft.com/office/powerpoint/2010/main" val="711884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Diamond Partners</a:t>
            </a:r>
            <a:endParaRPr lang="bg-BG" dirty="0"/>
          </a:p>
        </p:txBody>
      </p:sp>
      <p:pic>
        <p:nvPicPr>
          <p:cNvPr id="29" name="Infragistics">
            <a:hlinkClick r:id="rId3"/>
          </p:cNvPr>
          <p:cNvPicPr>
            <a:picLocks noChangeAspect="1"/>
          </p:cNvPicPr>
          <p:nvPr/>
        </p:nvPicPr>
        <p:blipFill rotWithShape="1">
          <a:blip r:embed="rId4" cstate="print">
            <a:extLst>
              <a:ext uri="{28A0092B-C50C-407E-A947-70E740481C1C}">
                <a14:useLocalDpi xmlns:a14="http://schemas.microsoft.com/office/drawing/2010/main" val="0"/>
              </a:ext>
            </a:extLst>
          </a:blip>
          <a:srcRect l="-1104" r="-2878"/>
          <a:stretch/>
        </p:blipFill>
        <p:spPr>
          <a:xfrm>
            <a:off x="5111631" y="4407698"/>
            <a:ext cx="6140835" cy="951208"/>
          </a:xfrm>
          <a:prstGeom prst="roundRect">
            <a:avLst/>
          </a:prstGeom>
          <a:solidFill>
            <a:schemeClr val="bg2"/>
          </a:solidFill>
          <a:ln>
            <a:solidFill>
              <a:schemeClr val="tx1"/>
            </a:solidFill>
          </a:ln>
          <a:effectLst>
            <a:softEdge rad="0"/>
          </a:effectLst>
        </p:spPr>
      </p:pic>
      <p:pic>
        <p:nvPicPr>
          <p:cNvPr id="30" name="Indeavr">
            <a:hlinkClick r:id="rId5"/>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69" t="4939" r="-5810" b="5775"/>
          <a:stretch/>
        </p:blipFill>
        <p:spPr bwMode="auto">
          <a:xfrm>
            <a:off x="4204340" y="3339000"/>
            <a:ext cx="4272023" cy="899525"/>
          </a:xfrm>
          <a:prstGeom prst="roundRect">
            <a:avLst/>
          </a:prstGeom>
          <a:solidFill>
            <a:schemeClr val="bg2"/>
          </a:solidFill>
          <a:ln>
            <a:solidFill>
              <a:schemeClr val="tx1"/>
            </a:solidFill>
          </a:ln>
          <a:effectLst/>
        </p:spPr>
      </p:pic>
      <p:pic>
        <p:nvPicPr>
          <p:cNvPr id="36" name="SB Tech">
            <a:hlinkClick r:id="rId7"/>
          </p:cNvPr>
          <p:cNvPicPr>
            <a:picLocks noChangeAspect="1"/>
          </p:cNvPicPr>
          <p:nvPr/>
        </p:nvPicPr>
        <p:blipFill rotWithShape="1">
          <a:blip r:embed="rId8" cstate="print">
            <a:extLst>
              <a:ext uri="{28A0092B-C50C-407E-A947-70E740481C1C}">
                <a14:useLocalDpi xmlns:a14="http://schemas.microsoft.com/office/drawing/2010/main" val="0"/>
              </a:ext>
            </a:extLst>
          </a:blip>
          <a:srcRect l="2257" t="5588" r="-7813" b="1819"/>
          <a:stretch/>
        </p:blipFill>
        <p:spPr>
          <a:xfrm>
            <a:off x="1063878" y="2301988"/>
            <a:ext cx="2926080" cy="900000"/>
          </a:xfrm>
          <a:prstGeom prst="roundRect">
            <a:avLst/>
          </a:prstGeom>
          <a:solidFill>
            <a:schemeClr val="bg2"/>
          </a:solidFill>
          <a:ln>
            <a:solidFill>
              <a:schemeClr val="tx1"/>
            </a:solidFill>
          </a:ln>
          <a:effectLst/>
        </p:spPr>
      </p:pic>
      <p:pic>
        <p:nvPicPr>
          <p:cNvPr id="27" name="Postbank">
            <a:hlinkClick r:id="rId9"/>
          </p:cNvPr>
          <p:cNvPicPr>
            <a:picLocks noChangeAspect="1"/>
          </p:cNvPicPr>
          <p:nvPr/>
        </p:nvPicPr>
        <p:blipFill rotWithShape="1">
          <a:blip r:embed="rId10" cstate="print">
            <a:extLst>
              <a:ext uri="{28A0092B-C50C-407E-A947-70E740481C1C}">
                <a14:useLocalDpi xmlns:a14="http://schemas.microsoft.com/office/drawing/2010/main" val="0"/>
              </a:ext>
            </a:extLst>
          </a:blip>
          <a:srcRect l="-20749" t="-8951" r="-23891" b="-8951"/>
          <a:stretch/>
        </p:blipFill>
        <p:spPr>
          <a:xfrm>
            <a:off x="8320122" y="1224899"/>
            <a:ext cx="2926650" cy="882654"/>
          </a:xfrm>
          <a:prstGeom prst="roundRect">
            <a:avLst/>
          </a:prstGeom>
          <a:solidFill>
            <a:schemeClr val="bg2"/>
          </a:solidFill>
          <a:ln>
            <a:solidFill>
              <a:schemeClr val="tx1"/>
            </a:solidFill>
          </a:ln>
          <a:effectLst/>
        </p:spPr>
      </p:pic>
      <p:pic>
        <p:nvPicPr>
          <p:cNvPr id="37" name="SmartIT">
            <a:hlinkClick r:id="rId11"/>
          </p:cNvPr>
          <p:cNvPicPr>
            <a:picLocks noChangeAspect="1"/>
          </p:cNvPicPr>
          <p:nvPr/>
        </p:nvPicPr>
        <p:blipFill rotWithShape="1">
          <a:blip r:embed="rId12" cstate="print">
            <a:extLst>
              <a:ext uri="{28A0092B-C50C-407E-A947-70E740481C1C}">
                <a14:useLocalDpi xmlns:a14="http://schemas.microsoft.com/office/drawing/2010/main" val="0"/>
              </a:ext>
            </a:extLst>
          </a:blip>
          <a:srcRect l="-8527" t="-16504" r="-13960" b="-16504"/>
          <a:stretch/>
        </p:blipFill>
        <p:spPr>
          <a:xfrm>
            <a:off x="4188000" y="2287667"/>
            <a:ext cx="4288364" cy="903495"/>
          </a:xfrm>
          <a:prstGeom prst="roundRect">
            <a:avLst/>
          </a:prstGeom>
          <a:solidFill>
            <a:schemeClr val="bg2"/>
          </a:solidFill>
          <a:ln>
            <a:solidFill>
              <a:schemeClr val="tx1"/>
            </a:solidFill>
          </a:ln>
          <a:effectLst/>
        </p:spPr>
      </p:pic>
      <p:pic>
        <p:nvPicPr>
          <p:cNvPr id="28" name="Codexio">
            <a:hlinkClick r:id="rId13"/>
          </p:cNvPr>
          <p:cNvPicPr>
            <a:picLocks noChangeAspect="1"/>
          </p:cNvPicPr>
          <p:nvPr/>
        </p:nvPicPr>
        <p:blipFill rotWithShape="1">
          <a:blip r:embed="rId14" cstate="hqprint">
            <a:extLst>
              <a:ext uri="{28A0092B-C50C-407E-A947-70E740481C1C}">
                <a14:useLocalDpi xmlns:a14="http://schemas.microsoft.com/office/drawing/2010/main" val="0"/>
              </a:ext>
            </a:extLst>
          </a:blip>
          <a:srcRect l="3315" t="4941" r="3550" b="4346"/>
          <a:stretch/>
        </p:blipFill>
        <p:spPr>
          <a:xfrm>
            <a:off x="8841000" y="2304529"/>
            <a:ext cx="1966594" cy="1835427"/>
          </a:xfrm>
          <a:prstGeom prst="roundRect">
            <a:avLst/>
          </a:prstGeom>
          <a:solidFill>
            <a:schemeClr val="bg2"/>
          </a:solidFill>
          <a:ln>
            <a:solidFill>
              <a:schemeClr val="tx1"/>
            </a:solidFill>
          </a:ln>
          <a:effectLst/>
        </p:spPr>
      </p:pic>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40</a:t>
            </a:fld>
            <a:endParaRPr lang="en-US" noProof="0" dirty="0"/>
          </a:p>
        </p:txBody>
      </p:sp>
      <p:pic>
        <p:nvPicPr>
          <p:cNvPr id="2" name="Picture 1">
            <a:hlinkClick r:id="rId15"/>
          </p:cNvPr>
          <p:cNvPicPr>
            <a:picLocks noChangeAspect="1"/>
          </p:cNvPicPr>
          <p:nvPr/>
        </p:nvPicPr>
        <p:blipFill rotWithShape="1">
          <a:blip r:embed="rId16"/>
          <a:srcRect l="5838" t="5064" r="4136" b="5064"/>
          <a:stretch/>
        </p:blipFill>
        <p:spPr>
          <a:xfrm>
            <a:off x="1076054" y="3362375"/>
            <a:ext cx="2913904" cy="908427"/>
          </a:xfrm>
          <a:prstGeom prst="roundRect">
            <a:avLst/>
          </a:prstGeom>
          <a:solidFill>
            <a:schemeClr val="bg2"/>
          </a:solidFill>
          <a:ln>
            <a:solidFill>
              <a:schemeClr val="tx1"/>
            </a:solidFill>
          </a:ln>
          <a:effectLst/>
        </p:spPr>
      </p:pic>
      <p:pic>
        <p:nvPicPr>
          <p:cNvPr id="3" name="Picture 2">
            <a:hlinkClick r:id="rId17"/>
          </p:cNvPr>
          <p:cNvPicPr>
            <a:picLocks noChangeAspect="1"/>
          </p:cNvPicPr>
          <p:nvPr/>
        </p:nvPicPr>
        <p:blipFill>
          <a:blip r:embed="rId18"/>
          <a:stretch>
            <a:fillRect/>
          </a:stretch>
        </p:blipFill>
        <p:spPr>
          <a:xfrm>
            <a:off x="2922665" y="1233899"/>
            <a:ext cx="1380716" cy="864655"/>
          </a:xfrm>
          <a:prstGeom prst="roundRect">
            <a:avLst/>
          </a:prstGeom>
          <a:solidFill>
            <a:schemeClr val="bg2"/>
          </a:solidFill>
          <a:ln>
            <a:solidFill>
              <a:schemeClr val="tx1"/>
            </a:solidFill>
          </a:ln>
          <a:effectLst/>
        </p:spPr>
      </p:pic>
      <p:pic>
        <p:nvPicPr>
          <p:cNvPr id="5" name="Picture 4">
            <a:hlinkClick r:id="rId19"/>
          </p:cNvPr>
          <p:cNvPicPr>
            <a:picLocks noChangeAspect="1"/>
          </p:cNvPicPr>
          <p:nvPr/>
        </p:nvPicPr>
        <p:blipFill>
          <a:blip r:embed="rId20"/>
          <a:stretch>
            <a:fillRect/>
          </a:stretch>
        </p:blipFill>
        <p:spPr>
          <a:xfrm>
            <a:off x="1063878" y="1238451"/>
            <a:ext cx="1505139" cy="864654"/>
          </a:xfrm>
          <a:prstGeom prst="roundRect">
            <a:avLst/>
          </a:prstGeom>
          <a:solidFill>
            <a:schemeClr val="bg2"/>
          </a:solidFill>
          <a:ln>
            <a:solidFill>
              <a:schemeClr val="tx1"/>
            </a:solidFill>
          </a:ln>
          <a:effectLst/>
        </p:spPr>
      </p:pic>
      <p:pic>
        <p:nvPicPr>
          <p:cNvPr id="6" name="Picture 5">
            <a:hlinkClick r:id="rId21"/>
          </p:cNvPr>
          <p:cNvPicPr>
            <a:picLocks noChangeAspect="1"/>
          </p:cNvPicPr>
          <p:nvPr/>
        </p:nvPicPr>
        <p:blipFill rotWithShape="1">
          <a:blip r:embed="rId22"/>
          <a:srcRect l="-1097" r="-4528"/>
          <a:stretch/>
        </p:blipFill>
        <p:spPr>
          <a:xfrm>
            <a:off x="4637814" y="1224899"/>
            <a:ext cx="3388735" cy="882654"/>
          </a:xfrm>
          <a:prstGeom prst="roundRect">
            <a:avLst/>
          </a:prstGeom>
          <a:solidFill>
            <a:schemeClr val="bg2"/>
          </a:solidFill>
          <a:ln>
            <a:solidFill>
              <a:schemeClr val="tx1"/>
            </a:solidFill>
          </a:ln>
          <a:effectLst/>
        </p:spPr>
      </p:pic>
      <p:pic>
        <p:nvPicPr>
          <p:cNvPr id="7" name="Picture 6">
            <a:hlinkClick r:id="rId23"/>
          </p:cNvPr>
          <p:cNvPicPr>
            <a:picLocks noChangeAspect="1"/>
          </p:cNvPicPr>
          <p:nvPr/>
        </p:nvPicPr>
        <p:blipFill>
          <a:blip r:embed="rId24"/>
          <a:stretch>
            <a:fillRect/>
          </a:stretch>
        </p:blipFill>
        <p:spPr>
          <a:xfrm>
            <a:off x="5131802" y="5516785"/>
            <a:ext cx="3214198" cy="886695"/>
          </a:xfrm>
          <a:prstGeom prst="roundRect">
            <a:avLst/>
          </a:prstGeom>
          <a:solidFill>
            <a:schemeClr val="bg2"/>
          </a:solidFill>
          <a:ln>
            <a:solidFill>
              <a:schemeClr val="tx1"/>
            </a:solidFill>
          </a:ln>
          <a:effectLst/>
        </p:spPr>
      </p:pic>
      <p:pic>
        <p:nvPicPr>
          <p:cNvPr id="23" name="SmartIT">
            <a:hlinkClick r:id="rId25"/>
            <a:extLst>
              <a:ext uri="{FF2B5EF4-FFF2-40B4-BE49-F238E27FC236}">
                <a16:creationId xmlns:a16="http://schemas.microsoft.com/office/drawing/2014/main" id="{115D4F40-B5EA-427C-849F-B6EFFC9B617C}"/>
              </a:ext>
            </a:extLst>
          </p:cNvPr>
          <p:cNvPicPr>
            <a:picLocks noChangeAspect="1"/>
          </p:cNvPicPr>
          <p:nvPr/>
        </p:nvPicPr>
        <p:blipFill rotWithShape="1">
          <a:blip r:embed="rId26">
            <a:extLst>
              <a:ext uri="{28A0092B-C50C-407E-A947-70E740481C1C}">
                <a14:useLocalDpi xmlns:a14="http://schemas.microsoft.com/office/drawing/2010/main" val="0"/>
              </a:ext>
            </a:extLst>
          </a:blip>
          <a:srcRect l="-1863" t="-5711" r="-3984" b="-8810"/>
          <a:stretch/>
        </p:blipFill>
        <p:spPr>
          <a:xfrm>
            <a:off x="8595012" y="5492060"/>
            <a:ext cx="2651760" cy="900000"/>
          </a:xfrm>
          <a:prstGeom prst="roundRect">
            <a:avLst/>
          </a:prstGeom>
          <a:solidFill>
            <a:schemeClr val="bg2"/>
          </a:solidFill>
          <a:ln>
            <a:solidFill>
              <a:schemeClr val="tx1"/>
            </a:solidFill>
          </a:ln>
          <a:effectLst>
            <a:softEdge rad="0"/>
          </a:effectLst>
          <a:scene3d>
            <a:camera prst="orthographicFront"/>
            <a:lightRig rig="threePt" dir="t"/>
          </a:scene3d>
          <a:sp3d/>
        </p:spPr>
      </p:pic>
      <p:pic>
        <p:nvPicPr>
          <p:cNvPr id="8" name="Картина 7">
            <a:extLst>
              <a:ext uri="{FF2B5EF4-FFF2-40B4-BE49-F238E27FC236}">
                <a16:creationId xmlns:a16="http://schemas.microsoft.com/office/drawing/2014/main" id="{F441F556-13A4-448E-B8DB-0D040FB86A4A}"/>
              </a:ext>
            </a:extLst>
          </p:cNvPr>
          <p:cNvPicPr>
            <a:picLocks noChangeAspect="1"/>
          </p:cNvPicPr>
          <p:nvPr/>
        </p:nvPicPr>
        <p:blipFill rotWithShape="1">
          <a:blip r:embed="rId27" cstate="hqprint">
            <a:extLst>
              <a:ext uri="{28A0092B-C50C-407E-A947-70E740481C1C}">
                <a14:useLocalDpi xmlns:a14="http://schemas.microsoft.com/office/drawing/2010/main" val="0"/>
              </a:ext>
            </a:extLst>
          </a:blip>
          <a:srcRect l="-4372" t="-4131" r="-2923" b="-8314"/>
          <a:stretch/>
        </p:blipFill>
        <p:spPr>
          <a:xfrm>
            <a:off x="1063878" y="4407697"/>
            <a:ext cx="3837857" cy="2016760"/>
          </a:xfrm>
          <a:prstGeom prst="roundRect">
            <a:avLst/>
          </a:prstGeom>
          <a:ln>
            <a:solidFill>
              <a:schemeClr val="tx1"/>
            </a:solidFill>
          </a:ln>
        </p:spPr>
      </p:pic>
    </p:spTree>
    <p:extLst>
      <p:ext uri="{BB962C8B-B14F-4D97-AF65-F5344CB8AC3E}">
        <p14:creationId xmlns:p14="http://schemas.microsoft.com/office/powerpoint/2010/main" val="32693037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Organizational Partners</a:t>
            </a:r>
            <a:endParaRPr lang="bg-BG" dirty="0"/>
          </a:p>
        </p:txBody>
      </p:sp>
      <p:grpSp>
        <p:nvGrpSpPr>
          <p:cNvPr id="7" name="Group 6">
            <a:extLst>
              <a:ext uri="{FF2B5EF4-FFF2-40B4-BE49-F238E27FC236}">
                <a16:creationId xmlns:a16="http://schemas.microsoft.com/office/drawing/2014/main" id="{8F94737B-4698-41F8-AC81-9324F12880B9}"/>
              </a:ext>
            </a:extLst>
          </p:cNvPr>
          <p:cNvGrpSpPr/>
          <p:nvPr/>
        </p:nvGrpSpPr>
        <p:grpSpPr>
          <a:xfrm>
            <a:off x="1982273" y="1710773"/>
            <a:ext cx="8227457" cy="4150197"/>
            <a:chOff x="1492446" y="2067924"/>
            <a:chExt cx="6811766" cy="3436077"/>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953" t="-24485" r="-5953" b="-24485"/>
            <a:stretch/>
          </p:blipFill>
          <p:spPr>
            <a:xfrm>
              <a:off x="1492446" y="2067924"/>
              <a:ext cx="4297166" cy="1439625"/>
            </a:xfrm>
            <a:prstGeom prst="roundRect">
              <a:avLst>
                <a:gd name="adj" fmla="val 8805"/>
              </a:avLst>
            </a:prstGeom>
            <a:solidFill>
              <a:schemeClr val="bg2"/>
            </a:solidFill>
            <a:ln>
              <a:solidFill>
                <a:schemeClr val="tx1"/>
              </a:solidFill>
            </a:ln>
            <a:effectLst/>
          </p:spPr>
        </p:pic>
        <p:pic>
          <p:nvPicPr>
            <p:cNvPr id="4" name="Picture 3">
              <a:hlinkClick r:id="rId4"/>
            </p:cNvPr>
            <p:cNvPicPr>
              <a:picLocks noChangeAspect="1"/>
            </p:cNvPicPr>
            <p:nvPr/>
          </p:nvPicPr>
          <p:blipFill rotWithShape="1">
            <a:blip r:embed="rId5" cstate="print">
              <a:extLst>
                <a:ext uri="{28A0092B-C50C-407E-A947-70E740481C1C}">
                  <a14:useLocalDpi xmlns:a14="http://schemas.microsoft.com/office/drawing/2010/main" val="0"/>
                </a:ext>
              </a:extLst>
            </a:blip>
            <a:srcRect l="-6654" r="6654"/>
            <a:stretch/>
          </p:blipFill>
          <p:spPr>
            <a:xfrm>
              <a:off x="6341434" y="2067924"/>
              <a:ext cx="1962778" cy="1439625"/>
            </a:xfrm>
            <a:prstGeom prst="roundRect">
              <a:avLst>
                <a:gd name="adj" fmla="val 8806"/>
              </a:avLst>
            </a:prstGeom>
            <a:solidFill>
              <a:schemeClr val="bg2"/>
            </a:solidFill>
            <a:ln>
              <a:solidFill>
                <a:schemeClr val="tx1"/>
              </a:solidFill>
            </a:ln>
            <a:effectLst/>
          </p:spPr>
        </p:pic>
        <p:pic>
          <p:nvPicPr>
            <p:cNvPr id="5" name="Picture 4">
              <a:hlinkClick r:id="rId6"/>
            </p:cNvPr>
            <p:cNvPicPr>
              <a:picLocks noChangeAspect="1"/>
            </p:cNvPicPr>
            <p:nvPr/>
          </p:nvPicPr>
          <p:blipFill rotWithShape="1">
            <a:blip r:embed="rId7" cstate="print">
              <a:extLst>
                <a:ext uri="{28A0092B-C50C-407E-A947-70E740481C1C}">
                  <a14:useLocalDpi xmlns:a14="http://schemas.microsoft.com/office/drawing/2010/main" val="0"/>
                </a:ext>
              </a:extLst>
            </a:blip>
            <a:srcRect l="-3201" t="-3201" r="-3201" b="-3201"/>
            <a:stretch/>
          </p:blipFill>
          <p:spPr>
            <a:xfrm>
              <a:off x="5904002" y="4064376"/>
              <a:ext cx="2400210" cy="1439625"/>
            </a:xfrm>
            <a:prstGeom prst="roundRect">
              <a:avLst>
                <a:gd name="adj" fmla="val 8200"/>
              </a:avLst>
            </a:prstGeom>
            <a:solidFill>
              <a:schemeClr val="bg2"/>
            </a:solidFill>
            <a:ln>
              <a:solidFill>
                <a:schemeClr val="tx1"/>
              </a:solidFill>
            </a:ln>
            <a:effectLst/>
          </p:spPr>
        </p:pic>
        <p:pic>
          <p:nvPicPr>
            <p:cNvPr id="6" name="Picture 5">
              <a:hlinkClick r:id="rId8"/>
            </p:cNvPr>
            <p:cNvPicPr>
              <a:picLocks noChangeAspect="1"/>
            </p:cNvPicPr>
            <p:nvPr/>
          </p:nvPicPr>
          <p:blipFill rotWithShape="1">
            <a:blip r:embed="rId9" cstate="print">
              <a:extLst>
                <a:ext uri="{28A0092B-C50C-407E-A947-70E740481C1C}">
                  <a14:useLocalDpi xmlns:a14="http://schemas.microsoft.com/office/drawing/2010/main" val="0"/>
                </a:ext>
              </a:extLst>
            </a:blip>
            <a:srcRect l="-9305" t="-5874" r="-9305" b="-12736"/>
            <a:stretch/>
          </p:blipFill>
          <p:spPr>
            <a:xfrm>
              <a:off x="1492446" y="4064376"/>
              <a:ext cx="3383118" cy="1439625"/>
            </a:xfrm>
            <a:prstGeom prst="roundRect">
              <a:avLst>
                <a:gd name="adj" fmla="val 10015"/>
              </a:avLst>
            </a:prstGeom>
            <a:solidFill>
              <a:schemeClr val="bg2"/>
            </a:solidFill>
            <a:ln>
              <a:solidFill>
                <a:schemeClr val="tx1"/>
              </a:solidFill>
            </a:ln>
            <a:effectLst/>
          </p:spPr>
        </p:pic>
      </p:grpSp>
    </p:spTree>
    <p:extLst>
      <p:ext uri="{BB962C8B-B14F-4D97-AF65-F5344CB8AC3E}">
        <p14:creationId xmlns:p14="http://schemas.microsoft.com/office/powerpoint/2010/main" val="1630431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noAutofit/>
          </a:bodyPr>
          <a:lstStyle/>
          <a:p>
            <a:pPr>
              <a:lnSpc>
                <a:spcPct val="100000"/>
              </a:lnSpc>
            </a:pPr>
            <a:r>
              <a:rPr lang="en-US" sz="3200" dirty="0"/>
              <a:t>Software University – High-Quality Education, Profession and Job for Software Developers</a:t>
            </a:r>
          </a:p>
          <a:p>
            <a:pPr lvl="1">
              <a:lnSpc>
                <a:spcPct val="100000"/>
              </a:lnSpc>
            </a:pPr>
            <a:r>
              <a:rPr lang="en-US" sz="2900" noProof="1">
                <a:hlinkClick r:id="rId3"/>
              </a:rPr>
              <a:t>softuni.bg</a:t>
            </a:r>
            <a:r>
              <a:rPr lang="en-US" sz="2900" noProof="1"/>
              <a:t> </a:t>
            </a:r>
          </a:p>
          <a:p>
            <a:pPr>
              <a:lnSpc>
                <a:spcPct val="100000"/>
              </a:lnSpc>
            </a:pPr>
            <a:r>
              <a:rPr lang="en-US" sz="3200" dirty="0"/>
              <a:t>Software University Foundation</a:t>
            </a:r>
            <a:endParaRPr lang="bg-BG" sz="3200" dirty="0"/>
          </a:p>
          <a:p>
            <a:pPr lvl="1">
              <a:lnSpc>
                <a:spcPct val="100000"/>
              </a:lnSpc>
            </a:pPr>
            <a:r>
              <a:rPr lang="en-US" sz="3000" noProof="1">
                <a:hlinkClick r:id="rId4"/>
              </a:rPr>
              <a:t>http://softuni.foundation/</a:t>
            </a:r>
            <a:endParaRPr lang="en-US" sz="3000" noProof="1"/>
          </a:p>
          <a:p>
            <a:pPr>
              <a:lnSpc>
                <a:spcPct val="100000"/>
              </a:lnSpc>
            </a:pPr>
            <a:r>
              <a:rPr lang="en-US" sz="3200" dirty="0"/>
              <a:t>Software University @ Facebook</a:t>
            </a:r>
          </a:p>
          <a:p>
            <a:pPr marL="990575" lvl="1" indent="-380990" defTabSz="1219170">
              <a:lnSpc>
                <a:spcPct val="100000"/>
              </a:lnSpc>
              <a:tabLst>
                <a:tab pos="282575" algn="l"/>
              </a:tabLst>
              <a:defRPr/>
            </a:pPr>
            <a:r>
              <a:rPr lang="en-US" sz="2900" noProof="1">
                <a:solidFill>
                  <a:srgbClr val="234465"/>
                </a:solidFill>
                <a:hlinkClick r:id="rId5"/>
              </a:rPr>
              <a:t>facebook.com/SoftwareUniversity</a:t>
            </a:r>
            <a:endParaRPr lang="en-US" sz="2900" noProof="1">
              <a:solidFill>
                <a:srgbClr val="234465"/>
              </a:solidFill>
            </a:endParaRPr>
          </a:p>
          <a:p>
            <a:pPr>
              <a:lnSpc>
                <a:spcPct val="100000"/>
              </a:lnSpc>
            </a:pPr>
            <a:r>
              <a:rPr lang="en-US" sz="3200" dirty="0"/>
              <a:t>Software University Forums</a:t>
            </a:r>
          </a:p>
          <a:p>
            <a:pPr marL="990575" lvl="1" indent="-380990" defTabSz="1219170">
              <a:lnSpc>
                <a:spcPct val="100000"/>
              </a:lnSpc>
              <a:tabLst>
                <a:tab pos="282575" algn="l"/>
              </a:tabLst>
              <a:defRPr/>
            </a:pPr>
            <a:r>
              <a:rPr lang="en-US" sz="2800" dirty="0">
                <a:hlinkClick r:id="rId6"/>
              </a:rPr>
              <a:t>forum.softuni.bg</a:t>
            </a:r>
            <a:endParaRPr lang="en-US" sz="2800" noProof="1"/>
          </a:p>
          <a:p>
            <a:pPr>
              <a:lnSpc>
                <a:spcPct val="100000"/>
              </a:lnSpc>
            </a:pPr>
            <a:endParaRPr lang="en-US" noProof="1"/>
          </a:p>
        </p:txBody>
      </p:sp>
      <p:sp>
        <p:nvSpPr>
          <p:cNvPr id="3" name="Title 2"/>
          <p:cNvSpPr>
            <a:spLocks noGrp="1"/>
          </p:cNvSpPr>
          <p:nvPr>
            <p:ph type="title"/>
          </p:nvPr>
        </p:nvSpPr>
        <p:spPr/>
        <p:txBody>
          <a:bodyPr>
            <a:normAutofit/>
          </a:bodyPr>
          <a:lstStyle/>
          <a:p>
            <a:r>
              <a:rPr lang="en-US" dirty="0"/>
              <a:t>Trainings @ Software University</a:t>
            </a:r>
            <a:r>
              <a:rPr lang="bg-BG" dirty="0"/>
              <a:t> (</a:t>
            </a:r>
            <a:r>
              <a:rPr lang="en-US" dirty="0"/>
              <a:t>SoftUni)</a:t>
            </a:r>
          </a:p>
        </p:txBody>
      </p:sp>
      <p:pic>
        <p:nvPicPr>
          <p:cNvPr id="10" name="Picture 9">
            <a:hlinkClick r:id="rId4" tooltip="Software University Foundation"/>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60073" y="3265920"/>
            <a:ext cx="1467096" cy="365922"/>
          </a:xfrm>
          <a:prstGeom prst="rect">
            <a:avLst/>
          </a:prstGeom>
        </p:spPr>
      </p:pic>
      <p:pic>
        <p:nvPicPr>
          <p:cNvPr id="15" name="Picture 14">
            <a:extLst>
              <a:ext uri="{FF2B5EF4-FFF2-40B4-BE49-F238E27FC236}">
                <a16:creationId xmlns:a16="http://schemas.microsoft.com/office/drawing/2014/main" id="{FF8B5863-FC71-441D-893C-E681B70BF3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6579" y="2707943"/>
            <a:ext cx="2123136" cy="529549"/>
          </a:xfrm>
          <a:prstGeom prst="rect">
            <a:avLst/>
          </a:prstGeom>
        </p:spPr>
      </p:pic>
      <p:pic>
        <p:nvPicPr>
          <p:cNvPr id="18" name="Picture 17">
            <a:hlinkClick r:id="rId3"/>
            <a:extLst>
              <a:ext uri="{FF2B5EF4-FFF2-40B4-BE49-F238E27FC236}">
                <a16:creationId xmlns:a16="http://schemas.microsoft.com/office/drawing/2014/main" id="{5AC70220-7037-4082-BB2D-BF1E99F91E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84432" y="2312861"/>
            <a:ext cx="3051512" cy="4063065"/>
          </a:xfrm>
          <a:prstGeom prst="rect">
            <a:avLst/>
          </a:prstGeom>
        </p:spPr>
      </p:pic>
      <p:pic>
        <p:nvPicPr>
          <p:cNvPr id="11" name="Picture 4">
            <a:hlinkClick r:id="rId10" tooltip="Software University @ Facebook"/>
            <a:extLst>
              <a:ext uri="{FF2B5EF4-FFF2-40B4-BE49-F238E27FC236}">
                <a16:creationId xmlns:a16="http://schemas.microsoft.com/office/drawing/2014/main" id="{7DE74804-3B64-4B79-BDD0-3E400F9EC1F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10258777" y="3608627"/>
            <a:ext cx="1118740" cy="11187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hlinkClick r:id="rId6" tooltip="Software University Discussion Forum"/>
            <a:extLst>
              <a:ext uri="{FF2B5EF4-FFF2-40B4-BE49-F238E27FC236}">
                <a16:creationId xmlns:a16="http://schemas.microsoft.com/office/drawing/2014/main" id="{E65F0011-8B8E-4A02-A422-9662ADE13C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35284" y="5017461"/>
            <a:ext cx="1042233" cy="1042233"/>
          </a:xfrm>
          <a:prstGeom prst="rect">
            <a:avLst/>
          </a:prstGeom>
        </p:spPr>
      </p:pic>
    </p:spTree>
    <p:extLst>
      <p:ext uri="{BB962C8B-B14F-4D97-AF65-F5344CB8AC3E}">
        <p14:creationId xmlns:p14="http://schemas.microsoft.com/office/powerpoint/2010/main" val="144186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E70C5C-15CC-4B72-9121-6A37F49A9B28}"/>
              </a:ext>
            </a:extLst>
          </p:cNvPr>
          <p:cNvPicPr>
            <a:picLocks noChangeAspect="1"/>
          </p:cNvPicPr>
          <p:nvPr/>
        </p:nvPicPr>
        <p:blipFill>
          <a:blip r:embed="rId2"/>
          <a:stretch>
            <a:fillRect/>
          </a:stretch>
        </p:blipFill>
        <p:spPr>
          <a:xfrm>
            <a:off x="1651859" y="1389217"/>
            <a:ext cx="8888282" cy="4671270"/>
          </a:xfrm>
          <a:prstGeom prst="rect">
            <a:avLst/>
          </a:prstGeom>
        </p:spPr>
      </p:pic>
      <p:sp>
        <p:nvSpPr>
          <p:cNvPr id="3" name="Title 2">
            <a:extLst>
              <a:ext uri="{FF2B5EF4-FFF2-40B4-BE49-F238E27FC236}">
                <a16:creationId xmlns:a16="http://schemas.microsoft.com/office/drawing/2014/main" id="{2342FC74-1BFC-4878-9687-D4064CD3F883}"/>
              </a:ext>
            </a:extLst>
          </p:cNvPr>
          <p:cNvSpPr>
            <a:spLocks noGrp="1"/>
          </p:cNvSpPr>
          <p:nvPr>
            <p:ph type="title"/>
          </p:nvPr>
        </p:nvSpPr>
        <p:spPr/>
        <p:txBody>
          <a:bodyPr/>
          <a:lstStyle/>
          <a:p>
            <a:r>
              <a:rPr lang="en-US" dirty="0"/>
              <a:t>What is Agile? </a:t>
            </a:r>
          </a:p>
        </p:txBody>
      </p:sp>
      <p:sp>
        <p:nvSpPr>
          <p:cNvPr id="4" name="Slide Number Placeholder 3">
            <a:extLst>
              <a:ext uri="{FF2B5EF4-FFF2-40B4-BE49-F238E27FC236}">
                <a16:creationId xmlns:a16="http://schemas.microsoft.com/office/drawing/2014/main" id="{87DCF6E0-0BFD-462D-A160-267654CBD8D0}"/>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5</a:t>
            </a:fld>
            <a:endParaRPr lang="en-US" dirty="0"/>
          </a:p>
        </p:txBody>
      </p:sp>
    </p:spTree>
    <p:extLst>
      <p:ext uri="{BB962C8B-B14F-4D97-AF65-F5344CB8AC3E}">
        <p14:creationId xmlns:p14="http://schemas.microsoft.com/office/powerpoint/2010/main" val="2478014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1ACA4B-2D9B-466E-97C9-8B1E5F01608E}"/>
              </a:ext>
            </a:extLst>
          </p:cNvPr>
          <p:cNvPicPr>
            <a:picLocks noChangeAspect="1"/>
          </p:cNvPicPr>
          <p:nvPr/>
        </p:nvPicPr>
        <p:blipFill>
          <a:blip r:embed="rId2"/>
          <a:stretch>
            <a:fillRect/>
          </a:stretch>
        </p:blipFill>
        <p:spPr>
          <a:xfrm>
            <a:off x="52339" y="1082979"/>
            <a:ext cx="11978611" cy="5555946"/>
          </a:xfrm>
          <a:prstGeom prst="rect">
            <a:avLst/>
          </a:prstGeom>
        </p:spPr>
      </p:pic>
      <p:sp>
        <p:nvSpPr>
          <p:cNvPr id="3" name="Title 2">
            <a:extLst>
              <a:ext uri="{FF2B5EF4-FFF2-40B4-BE49-F238E27FC236}">
                <a16:creationId xmlns:a16="http://schemas.microsoft.com/office/drawing/2014/main" id="{AEDE65B8-7C8E-410E-9BCF-0C42E641230C}"/>
              </a:ext>
            </a:extLst>
          </p:cNvPr>
          <p:cNvSpPr>
            <a:spLocks noGrp="1"/>
          </p:cNvSpPr>
          <p:nvPr>
            <p:ph type="title"/>
          </p:nvPr>
        </p:nvSpPr>
        <p:spPr/>
        <p:txBody>
          <a:bodyPr/>
          <a:lstStyle/>
          <a:p>
            <a:r>
              <a:rPr lang="en-US" dirty="0"/>
              <a:t>Agile Culture today</a:t>
            </a:r>
          </a:p>
        </p:txBody>
      </p:sp>
      <p:sp>
        <p:nvSpPr>
          <p:cNvPr id="4" name="Slide Number Placeholder 3">
            <a:extLst>
              <a:ext uri="{FF2B5EF4-FFF2-40B4-BE49-F238E27FC236}">
                <a16:creationId xmlns:a16="http://schemas.microsoft.com/office/drawing/2014/main" id="{3E12BCD5-918A-4654-BDD8-A68A541665CB}"/>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6</a:t>
            </a:fld>
            <a:endParaRPr lang="en-US" dirty="0"/>
          </a:p>
        </p:txBody>
      </p:sp>
    </p:spTree>
    <p:extLst>
      <p:ext uri="{BB962C8B-B14F-4D97-AF65-F5344CB8AC3E}">
        <p14:creationId xmlns:p14="http://schemas.microsoft.com/office/powerpoint/2010/main" val="4215221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666D6B-D1C7-48F0-A2C9-020C187A5944}"/>
              </a:ext>
            </a:extLst>
          </p:cNvPr>
          <p:cNvPicPr>
            <a:picLocks noChangeAspect="1"/>
          </p:cNvPicPr>
          <p:nvPr/>
        </p:nvPicPr>
        <p:blipFill>
          <a:blip r:embed="rId3"/>
          <a:stretch>
            <a:fillRect/>
          </a:stretch>
        </p:blipFill>
        <p:spPr>
          <a:xfrm>
            <a:off x="0" y="1228724"/>
            <a:ext cx="12087922" cy="5528525"/>
          </a:xfrm>
          <a:prstGeom prst="rect">
            <a:avLst/>
          </a:prstGeom>
        </p:spPr>
      </p:pic>
      <p:sp>
        <p:nvSpPr>
          <p:cNvPr id="3" name="Title 2">
            <a:extLst>
              <a:ext uri="{FF2B5EF4-FFF2-40B4-BE49-F238E27FC236}">
                <a16:creationId xmlns:a16="http://schemas.microsoft.com/office/drawing/2014/main" id="{FE30F8E4-FCFC-4F35-AE6F-E6AD1FCE5D64}"/>
              </a:ext>
            </a:extLst>
          </p:cNvPr>
          <p:cNvSpPr>
            <a:spLocks noGrp="1"/>
          </p:cNvSpPr>
          <p:nvPr>
            <p:ph type="title"/>
          </p:nvPr>
        </p:nvSpPr>
        <p:spPr/>
        <p:txBody>
          <a:bodyPr/>
          <a:lstStyle/>
          <a:p>
            <a:r>
              <a:rPr lang="en-US" dirty="0"/>
              <a:t>Agile Culture today</a:t>
            </a:r>
          </a:p>
        </p:txBody>
      </p:sp>
      <p:sp>
        <p:nvSpPr>
          <p:cNvPr id="4" name="Slide Number Placeholder 3">
            <a:extLst>
              <a:ext uri="{FF2B5EF4-FFF2-40B4-BE49-F238E27FC236}">
                <a16:creationId xmlns:a16="http://schemas.microsoft.com/office/drawing/2014/main" id="{07608DE6-899E-47EE-9AA9-1951FC4408CE}"/>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7</a:t>
            </a:fld>
            <a:endParaRPr lang="en-US" dirty="0"/>
          </a:p>
        </p:txBody>
      </p:sp>
    </p:spTree>
    <p:extLst>
      <p:ext uri="{BB962C8B-B14F-4D97-AF65-F5344CB8AC3E}">
        <p14:creationId xmlns:p14="http://schemas.microsoft.com/office/powerpoint/2010/main" val="3078273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4CBD31-BD48-4E65-8114-2288B0267CB3}"/>
              </a:ext>
            </a:extLst>
          </p:cNvPr>
          <p:cNvPicPr>
            <a:picLocks noChangeAspect="1"/>
          </p:cNvPicPr>
          <p:nvPr/>
        </p:nvPicPr>
        <p:blipFill>
          <a:blip r:embed="rId2"/>
          <a:stretch>
            <a:fillRect/>
          </a:stretch>
        </p:blipFill>
        <p:spPr>
          <a:xfrm>
            <a:off x="0" y="1143000"/>
            <a:ext cx="12192000" cy="5734049"/>
          </a:xfrm>
          <a:prstGeom prst="rect">
            <a:avLst/>
          </a:prstGeom>
        </p:spPr>
      </p:pic>
      <p:sp>
        <p:nvSpPr>
          <p:cNvPr id="3" name="Title 2">
            <a:extLst>
              <a:ext uri="{FF2B5EF4-FFF2-40B4-BE49-F238E27FC236}">
                <a16:creationId xmlns:a16="http://schemas.microsoft.com/office/drawing/2014/main" id="{EC279822-C3CB-412A-81CB-B84050A74660}"/>
              </a:ext>
            </a:extLst>
          </p:cNvPr>
          <p:cNvSpPr>
            <a:spLocks noGrp="1"/>
          </p:cNvSpPr>
          <p:nvPr>
            <p:ph type="title"/>
          </p:nvPr>
        </p:nvSpPr>
        <p:spPr/>
        <p:txBody>
          <a:bodyPr/>
          <a:lstStyle/>
          <a:p>
            <a:r>
              <a:rPr lang="en-US" dirty="0"/>
              <a:t>Agile Culture today</a:t>
            </a:r>
          </a:p>
        </p:txBody>
      </p:sp>
      <p:sp>
        <p:nvSpPr>
          <p:cNvPr id="4" name="Slide Number Placeholder 3">
            <a:extLst>
              <a:ext uri="{FF2B5EF4-FFF2-40B4-BE49-F238E27FC236}">
                <a16:creationId xmlns:a16="http://schemas.microsoft.com/office/drawing/2014/main" id="{F967A8D1-04E2-40F3-A0D7-5CDDD9C70015}"/>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8</a:t>
            </a:fld>
            <a:endParaRPr lang="en-US" dirty="0"/>
          </a:p>
        </p:txBody>
      </p:sp>
    </p:spTree>
    <p:extLst>
      <p:ext uri="{BB962C8B-B14F-4D97-AF65-F5344CB8AC3E}">
        <p14:creationId xmlns:p14="http://schemas.microsoft.com/office/powerpoint/2010/main" val="240977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4DB605-5143-4148-8475-5B8396759C2A}"/>
              </a:ext>
            </a:extLst>
          </p:cNvPr>
          <p:cNvSpPr>
            <a:spLocks noGrp="1"/>
          </p:cNvSpPr>
          <p:nvPr>
            <p:ph type="title"/>
          </p:nvPr>
        </p:nvSpPr>
        <p:spPr/>
        <p:txBody>
          <a:bodyPr/>
          <a:lstStyle/>
          <a:p>
            <a:r>
              <a:rPr lang="en-US" dirty="0"/>
              <a:t>Agile Culture today</a:t>
            </a:r>
          </a:p>
        </p:txBody>
      </p:sp>
      <p:sp>
        <p:nvSpPr>
          <p:cNvPr id="4" name="Slide Number Placeholder 3">
            <a:extLst>
              <a:ext uri="{FF2B5EF4-FFF2-40B4-BE49-F238E27FC236}">
                <a16:creationId xmlns:a16="http://schemas.microsoft.com/office/drawing/2014/main" id="{BDC4CCC5-190C-41F2-A4C4-1A45C07401E3}"/>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9</a:t>
            </a:fld>
            <a:endParaRPr lang="en-US" dirty="0"/>
          </a:p>
        </p:txBody>
      </p:sp>
      <p:pic>
        <p:nvPicPr>
          <p:cNvPr id="5" name="Picture 4">
            <a:extLst>
              <a:ext uri="{FF2B5EF4-FFF2-40B4-BE49-F238E27FC236}">
                <a16:creationId xmlns:a16="http://schemas.microsoft.com/office/drawing/2014/main" id="{40F81FC0-9DEE-447A-B29F-398DFF3FCEDD}"/>
              </a:ext>
            </a:extLst>
          </p:cNvPr>
          <p:cNvPicPr>
            <a:picLocks noChangeAspect="1"/>
          </p:cNvPicPr>
          <p:nvPr/>
        </p:nvPicPr>
        <p:blipFill>
          <a:blip r:embed="rId2"/>
          <a:stretch>
            <a:fillRect/>
          </a:stretch>
        </p:blipFill>
        <p:spPr>
          <a:xfrm>
            <a:off x="190405" y="1121678"/>
            <a:ext cx="11611070" cy="5635572"/>
          </a:xfrm>
          <a:prstGeom prst="rect">
            <a:avLst/>
          </a:prstGeom>
        </p:spPr>
      </p:pic>
    </p:spTree>
    <p:extLst>
      <p:ext uri="{BB962C8B-B14F-4D97-AF65-F5344CB8AC3E}">
        <p14:creationId xmlns:p14="http://schemas.microsoft.com/office/powerpoint/2010/main" val="4006404164"/>
      </p:ext>
    </p:extLst>
  </p:cSld>
  <p:clrMapOvr>
    <a:masterClrMapping/>
  </p:clrMapOvr>
</p:sld>
</file>

<file path=ppt/theme/theme1.xml><?xml version="1.0" encoding="utf-8"?>
<a:theme xmlns:a="http://schemas.openxmlformats.org/drawingml/2006/main" name="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C18B0EB80FEC43B96FC4929E3ACDFF" ma:contentTypeVersion="8" ma:contentTypeDescription="Create a new document." ma:contentTypeScope="" ma:versionID="6bb60d0f0e9e47938221aa118ad76888">
  <xsd:schema xmlns:xsd="http://www.w3.org/2001/XMLSchema" xmlns:xs="http://www.w3.org/2001/XMLSchema" xmlns:p="http://schemas.microsoft.com/office/2006/metadata/properties" xmlns:ns2="4f985cec-e092-4bcf-a1e1-b816bd0221d8" targetNamespace="http://schemas.microsoft.com/office/2006/metadata/properties" ma:root="true" ma:fieldsID="d81d7665d4e84f7ea38159bca2b592d6" ns2:_="">
    <xsd:import namespace="4f985cec-e092-4bcf-a1e1-b816bd0221d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985cec-e092-4bcf-a1e1-b816bd0221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CE7128C-41B5-4DC1-AD10-BC81BBEBE7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985cec-e092-4bcf-a1e1-b816bd0221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8A20BEC-F81B-49CD-951D-E62C4BAE7796}">
  <ds:schemaRefs>
    <ds:schemaRef ds:uri="http://schemas.microsoft.com/sharepoint/v3/contenttype/forms"/>
  </ds:schemaRefs>
</ds:datastoreItem>
</file>

<file path=customXml/itemProps3.xml><?xml version="1.0" encoding="utf-8"?>
<ds:datastoreItem xmlns:ds="http://schemas.openxmlformats.org/officeDocument/2006/customXml" ds:itemID="{5E2F4A33-1866-4BB8-8A35-8D6BDFE8D9F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19</TotalTime>
  <Words>2229</Words>
  <Application>Microsoft Office PowerPoint</Application>
  <PresentationFormat>Широк екран</PresentationFormat>
  <Paragraphs>240</Paragraphs>
  <Slides>42</Slides>
  <Notes>18</Notes>
  <HiddenSlides>0</HiddenSlides>
  <MMClips>0</MMClips>
  <ScaleCrop>false</ScaleCrop>
  <HeadingPairs>
    <vt:vector size="6" baseType="variant">
      <vt:variant>
        <vt:lpstr>Използвани шрифтове</vt:lpstr>
      </vt:variant>
      <vt:variant>
        <vt:i4>6</vt:i4>
      </vt:variant>
      <vt:variant>
        <vt:lpstr>Тема</vt:lpstr>
      </vt:variant>
      <vt:variant>
        <vt:i4>1</vt:i4>
      </vt:variant>
      <vt:variant>
        <vt:lpstr>Заглавия на слайдовете</vt:lpstr>
      </vt:variant>
      <vt:variant>
        <vt:i4>42</vt:i4>
      </vt:variant>
    </vt:vector>
  </HeadingPairs>
  <TitlesOfParts>
    <vt:vector size="49" baseType="lpstr">
      <vt:lpstr>Arial</vt:lpstr>
      <vt:lpstr>Calibri</vt:lpstr>
      <vt:lpstr>Consolas</vt:lpstr>
      <vt:lpstr>Roboto</vt:lpstr>
      <vt:lpstr>Wingdings</vt:lpstr>
      <vt:lpstr>Wingdings 2</vt:lpstr>
      <vt:lpstr>SoftUni</vt:lpstr>
      <vt:lpstr>Agile: Software Development</vt:lpstr>
      <vt:lpstr>Have a Question?</vt:lpstr>
      <vt:lpstr>Table of Contents</vt:lpstr>
      <vt:lpstr>What is Agile? - Brainstorm  </vt:lpstr>
      <vt:lpstr>What is Agile? </vt:lpstr>
      <vt:lpstr>Agile Culture today</vt:lpstr>
      <vt:lpstr>Agile Culture today</vt:lpstr>
      <vt:lpstr>Agile Culture today</vt:lpstr>
      <vt:lpstr>Agile Culture today</vt:lpstr>
      <vt:lpstr>Agile Culture today</vt:lpstr>
      <vt:lpstr>Agile Culture today</vt:lpstr>
      <vt:lpstr>Презентация на PowerPoint</vt:lpstr>
      <vt:lpstr>But how did it all begin…?</vt:lpstr>
      <vt:lpstr>Презентация на PowerPoint</vt:lpstr>
      <vt:lpstr>Industrial Revolutions </vt:lpstr>
      <vt:lpstr>Mass Production is God</vt:lpstr>
      <vt:lpstr>Mass Production is God</vt:lpstr>
      <vt:lpstr>Management – the army style</vt:lpstr>
      <vt:lpstr>Kanban – a Lean Methodology </vt:lpstr>
      <vt:lpstr>Kanban – a Lean Methodology (2)</vt:lpstr>
      <vt:lpstr>Lean Six Sigma </vt:lpstr>
      <vt:lpstr>Kanban Board - original</vt:lpstr>
      <vt:lpstr>Kanban Board - today</vt:lpstr>
      <vt:lpstr>Презентация на PowerPoint</vt:lpstr>
      <vt:lpstr>The waterfall (cascade) model</vt:lpstr>
      <vt:lpstr>Waterfall is not all bad</vt:lpstr>
      <vt:lpstr>Internet and the dot.com Era </vt:lpstr>
      <vt:lpstr>SCRUM, or do you like rugby? </vt:lpstr>
      <vt:lpstr>Crystal, XP, Pair Programming and others…</vt:lpstr>
      <vt:lpstr>Презентация на PowerPoint</vt:lpstr>
      <vt:lpstr>Agile Manifesto – 2001</vt:lpstr>
      <vt:lpstr>The Agile Manifesto</vt:lpstr>
      <vt:lpstr>…so what do you think is Agile? </vt:lpstr>
      <vt:lpstr>Definitions for Agile from business perspective</vt:lpstr>
      <vt:lpstr>Definitions for Agile from business perspective (2)</vt:lpstr>
      <vt:lpstr>My view of Agile – a JIGSAW puzzle which  needs to be solved. </vt:lpstr>
      <vt:lpstr>…so what is Agile?</vt:lpstr>
      <vt:lpstr>Summary</vt:lpstr>
      <vt:lpstr>Презентация на PowerPoint</vt:lpstr>
      <vt:lpstr>SoftUni Diamond Partners</vt:lpstr>
      <vt:lpstr>SoftUni Organizational Partners</vt:lpstr>
      <vt:lpstr>Trainings @ Software University (SoftUni)</vt:lpstr>
    </vt:vector>
  </TitlesOfParts>
  <Company>SoftUni – https://about.softuni.bg/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SoftUni Presentation</dc:title>
  <dc:subject>Software Development</dc:subject>
  <dc:creator>Software University</dc:creator>
  <cp:keywords>SoftUni; Software University; programming; coding; computer programming; software development; software engineering; software technologies; digital skills; technical skills; training; course</cp:keywords>
  <dc:description>© SoftUni – https://about.softuni.bg/
© Software University – https://softuni.bg
Copyrighted document. Unauthorized copy, reproduction or use is not permitted.</dc:description>
  <cp:lastModifiedBy>Боряна Димитрова</cp:lastModifiedBy>
  <cp:revision>7</cp:revision>
  <dcterms:created xsi:type="dcterms:W3CDTF">2018-05-23T13:08:44Z</dcterms:created>
  <dcterms:modified xsi:type="dcterms:W3CDTF">2021-01-28T07:45:51Z</dcterms:modified>
  <cp:category>computer programming;programming;software development;software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0x010100B6C18B0EB80FEC43B96FC4929E3ACDFF</vt:lpwstr>
  </property>
</Properties>
</file>